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57" r:id="rId2"/>
    <p:sldId id="271" r:id="rId3"/>
    <p:sldId id="302" r:id="rId4"/>
    <p:sldId id="303" r:id="rId5"/>
    <p:sldId id="304" r:id="rId6"/>
    <p:sldId id="305" r:id="rId7"/>
    <p:sldId id="269" r:id="rId8"/>
    <p:sldId id="307" r:id="rId9"/>
    <p:sldId id="268" r:id="rId10"/>
    <p:sldId id="274" r:id="rId11"/>
    <p:sldId id="275" r:id="rId12"/>
    <p:sldId id="277" r:id="rId13"/>
    <p:sldId id="280" r:id="rId14"/>
    <p:sldId id="296" r:id="rId15"/>
    <p:sldId id="281" r:id="rId16"/>
    <p:sldId id="279" r:id="rId17"/>
    <p:sldId id="282" r:id="rId18"/>
    <p:sldId id="285" r:id="rId19"/>
    <p:sldId id="286" r:id="rId20"/>
    <p:sldId id="261" r:id="rId21"/>
    <p:sldId id="287" r:id="rId22"/>
    <p:sldId id="297" r:id="rId23"/>
    <p:sldId id="311" r:id="rId24"/>
    <p:sldId id="291" r:id="rId25"/>
    <p:sldId id="298" r:id="rId26"/>
    <p:sldId id="308" r:id="rId27"/>
    <p:sldId id="309" r:id="rId28"/>
    <p:sldId id="264" r:id="rId29"/>
    <p:sldId id="310"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C2CA"/>
    <a:srgbClr val="D6AA00"/>
    <a:srgbClr val="FFC000"/>
    <a:srgbClr val="0E1325"/>
    <a:srgbClr val="98CA45"/>
    <a:srgbClr val="F27721"/>
    <a:srgbClr val="F67F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32"/>
    <p:restoredTop sz="94657"/>
  </p:normalViewPr>
  <p:slideViewPr>
    <p:cSldViewPr snapToGrid="0" snapToObjects="1">
      <p:cViewPr varScale="1">
        <p:scale>
          <a:sx n="61" d="100"/>
          <a:sy n="61" d="100"/>
        </p:scale>
        <p:origin x="1770" y="24"/>
      </p:cViewPr>
      <p:guideLst/>
    </p:cSldViewPr>
  </p:slideViewPr>
  <p:notesTextViewPr>
    <p:cViewPr>
      <p:scale>
        <a:sx n="70" d="100"/>
        <a:sy n="7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4.jp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8C8EE7-AA78-1347-A11D-5867D6187384}" type="datetimeFigureOut">
              <a:rPr lang="en-US" smtClean="0"/>
              <a:t>8/8/2018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55F13-D160-3B41-8358-77A417835AED}" type="slidenum">
              <a:rPr lang="en-US" smtClean="0"/>
              <a:t>‹#›</a:t>
            </a:fld>
            <a:endParaRPr lang="en-US"/>
          </a:p>
        </p:txBody>
      </p:sp>
    </p:spTree>
    <p:extLst>
      <p:ext uri="{BB962C8B-B14F-4D97-AF65-F5344CB8AC3E}">
        <p14:creationId xmlns:p14="http://schemas.microsoft.com/office/powerpoint/2010/main" val="1805726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DC55F13-D160-3B41-8358-77A417835AED}" type="slidenum">
              <a:rPr lang="en-US" smtClean="0"/>
              <a:t>2</a:t>
            </a:fld>
            <a:endParaRPr lang="en-US"/>
          </a:p>
        </p:txBody>
      </p:sp>
    </p:spTree>
    <p:extLst>
      <p:ext uri="{BB962C8B-B14F-4D97-AF65-F5344CB8AC3E}">
        <p14:creationId xmlns:p14="http://schemas.microsoft.com/office/powerpoint/2010/main" val="75165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average amount of goal </a:t>
            </a:r>
            <a:r>
              <a:rPr lang="en-US" sz="1200" kern="1200" dirty="0" err="1">
                <a:solidFill>
                  <a:schemeClr val="tx1"/>
                </a:solidFill>
                <a:effectLst/>
                <a:latin typeface="+mn-lt"/>
                <a:ea typeface="+mn-ea"/>
                <a:cs typeface="+mn-cs"/>
              </a:rPr>
              <a:t>setted</a:t>
            </a:r>
            <a:r>
              <a:rPr lang="en-US" sz="1200" kern="1200" dirty="0">
                <a:solidFill>
                  <a:schemeClr val="tx1"/>
                </a:solidFill>
                <a:effectLst/>
                <a:latin typeface="+mn-lt"/>
                <a:ea typeface="+mn-ea"/>
                <a:cs typeface="+mn-cs"/>
              </a:rPr>
              <a:t> by the requesters varies </a:t>
            </a:r>
            <a:r>
              <a:rPr lang="en-US" sz="1200" kern="1200" dirty="0" err="1">
                <a:solidFill>
                  <a:schemeClr val="tx1"/>
                </a:solidFill>
                <a:effectLst/>
                <a:latin typeface="+mn-lt"/>
                <a:ea typeface="+mn-ea"/>
                <a:cs typeface="+mn-cs"/>
              </a:rPr>
              <a:t>siginificantly</a:t>
            </a:r>
            <a:r>
              <a:rPr lang="en-US" sz="1200" kern="1200" dirty="0">
                <a:solidFill>
                  <a:schemeClr val="tx1"/>
                </a:solidFill>
                <a:effectLst/>
                <a:latin typeface="+mn-lt"/>
                <a:ea typeface="+mn-ea"/>
                <a:cs typeface="+mn-cs"/>
              </a:rPr>
              <a:t> across 15 categories. Technology had the highest average goal, </a:t>
            </a:r>
            <a:r>
              <a:rPr lang="en-US" sz="1200" kern="1200" dirty="0" err="1">
                <a:solidFill>
                  <a:schemeClr val="tx1"/>
                </a:solidFill>
                <a:effectLst/>
                <a:latin typeface="+mn-lt"/>
                <a:ea typeface="+mn-ea"/>
                <a:cs typeface="+mn-cs"/>
              </a:rPr>
              <a:t>appromiaxiately</a:t>
            </a:r>
            <a:r>
              <a:rPr lang="en-US" sz="1200" kern="1200" dirty="0">
                <a:solidFill>
                  <a:schemeClr val="tx1"/>
                </a:solidFill>
                <a:effectLst/>
                <a:latin typeface="+mn-lt"/>
                <a:ea typeface="+mn-ea"/>
                <a:cs typeface="+mn-cs"/>
              </a:rPr>
              <a:t>  100k, while the lowest </a:t>
            </a:r>
            <a:r>
              <a:rPr lang="en-US" sz="1200" kern="1200" dirty="0" err="1">
                <a:solidFill>
                  <a:schemeClr val="tx1"/>
                </a:solidFill>
                <a:effectLst/>
                <a:latin typeface="+mn-lt"/>
                <a:ea typeface="+mn-ea"/>
                <a:cs typeface="+mn-cs"/>
              </a:rPr>
              <a:t>aveage</a:t>
            </a:r>
            <a:r>
              <a:rPr lang="en-US" sz="1200" kern="1200" dirty="0">
                <a:solidFill>
                  <a:schemeClr val="tx1"/>
                </a:solidFill>
                <a:effectLst/>
                <a:latin typeface="+mn-lt"/>
                <a:ea typeface="+mn-ea"/>
                <a:cs typeface="+mn-cs"/>
              </a:rPr>
              <a:t> goal for main category Dance was less than 10k.</a:t>
            </a:r>
          </a:p>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12</a:t>
            </a:fld>
            <a:endParaRPr lang="en-US"/>
          </a:p>
        </p:txBody>
      </p:sp>
    </p:spTree>
    <p:extLst>
      <p:ext uri="{BB962C8B-B14F-4D97-AF65-F5344CB8AC3E}">
        <p14:creationId xmlns:p14="http://schemas.microsoft.com/office/powerpoint/2010/main" val="3785706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Technology also had the highest average pledged per individual, with more than $ 120 per backer. The second highest category design had around $100 per backer.  </a:t>
            </a:r>
          </a:p>
          <a:p>
            <a:r>
              <a:rPr lang="en-US" sz="1200" kern="1200" dirty="0">
                <a:solidFill>
                  <a:schemeClr val="tx1"/>
                </a:solidFill>
                <a:effectLst/>
                <a:latin typeface="+mn-lt"/>
                <a:ea typeface="+mn-ea"/>
                <a:cs typeface="+mn-cs"/>
              </a:rPr>
              <a:t>. Backers in most other categories funded similar average mount per person, while people who financed comics projects gave the least amount per person, which is around $50. Despite projects in the games category had the most average backer, more than 400 per project, technology and design also had a great average amount of backers per project, 220 and 300 respectively. Projects related to art subject were less likely to have many backers</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13</a:t>
            </a:fld>
            <a:endParaRPr lang="en-US"/>
          </a:p>
        </p:txBody>
      </p:sp>
    </p:spTree>
    <p:extLst>
      <p:ext uri="{BB962C8B-B14F-4D97-AF65-F5344CB8AC3E}">
        <p14:creationId xmlns:p14="http://schemas.microsoft.com/office/powerpoint/2010/main" val="16008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Technology, game  , design get more backers and backers back them like to donate more in average ! </a:t>
            </a:r>
          </a:p>
        </p:txBody>
      </p:sp>
      <p:sp>
        <p:nvSpPr>
          <p:cNvPr id="4" name="Slide Number Placeholder 3"/>
          <p:cNvSpPr>
            <a:spLocks noGrp="1"/>
          </p:cNvSpPr>
          <p:nvPr>
            <p:ph type="sldNum" sz="quarter" idx="10"/>
          </p:nvPr>
        </p:nvSpPr>
        <p:spPr/>
        <p:txBody>
          <a:bodyPr/>
          <a:lstStyle/>
          <a:p>
            <a:fld id="{4DC55F13-D160-3B41-8358-77A417835AED}" type="slidenum">
              <a:rPr lang="en-US" smtClean="0"/>
              <a:t>14</a:t>
            </a:fld>
            <a:endParaRPr lang="en-US"/>
          </a:p>
        </p:txBody>
      </p:sp>
    </p:spTree>
    <p:extLst>
      <p:ext uri="{BB962C8B-B14F-4D97-AF65-F5344CB8AC3E}">
        <p14:creationId xmlns:p14="http://schemas.microsoft.com/office/powerpoint/2010/main" val="8628821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last chart showed that successful projects took shorter time to be completed than failed projects in the same category.  It also showed that game projects completed fastest(around 30 days) among the top 3 categories that had the most average backers (games, technology, design).   </a:t>
            </a:r>
          </a:p>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15</a:t>
            </a:fld>
            <a:endParaRPr lang="en-US"/>
          </a:p>
        </p:txBody>
      </p:sp>
    </p:spTree>
    <p:extLst>
      <p:ext uri="{BB962C8B-B14F-4D97-AF65-F5344CB8AC3E}">
        <p14:creationId xmlns:p14="http://schemas.microsoft.com/office/powerpoint/2010/main" val="34352408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Does a higher goal decrease your project’s success rate on Kickstarter?  The following figure shows that the higher the goal was in our dataset; the less proportion of its goal would be funded. Most projects with a goal that under 50k achieved their goal and a lot of them received more than they expected, however, projects with a goal higher than 100k, were barely achieve their goal and merely none of them received funding more than they expected.    </a:t>
            </a:r>
          </a:p>
          <a:p>
            <a:endParaRPr lang="en-US" dirty="0"/>
          </a:p>
          <a:p>
            <a:r>
              <a:rPr lang="en-US" dirty="0"/>
              <a:t>Don’t be greedy!! </a:t>
            </a:r>
          </a:p>
        </p:txBody>
      </p:sp>
      <p:sp>
        <p:nvSpPr>
          <p:cNvPr id="4" name="Slide Number Placeholder 3"/>
          <p:cNvSpPr>
            <a:spLocks noGrp="1"/>
          </p:cNvSpPr>
          <p:nvPr>
            <p:ph type="sldNum" sz="quarter" idx="10"/>
          </p:nvPr>
        </p:nvSpPr>
        <p:spPr/>
        <p:txBody>
          <a:bodyPr/>
          <a:lstStyle/>
          <a:p>
            <a:fld id="{4DC55F13-D160-3B41-8358-77A417835AED}" type="slidenum">
              <a:rPr lang="en-US" smtClean="0"/>
              <a:t>16</a:t>
            </a:fld>
            <a:endParaRPr lang="en-US"/>
          </a:p>
        </p:txBody>
      </p:sp>
    </p:spTree>
    <p:extLst>
      <p:ext uri="{BB962C8B-B14F-4D97-AF65-F5344CB8AC3E}">
        <p14:creationId xmlns:p14="http://schemas.microsoft.com/office/powerpoint/2010/main" val="3083226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number of projects increased since 2009 and reached the highest point at around 45k, in 2015, however, the success rate in each year followed an opposite trend, which decreased over years and reached its lowest point at 2015. There were less projects launched during recent two years, however, the projects launched in 2016 and 2017 were more likely to be successful compared with 2015. </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17</a:t>
            </a:fld>
            <a:endParaRPr lang="en-US"/>
          </a:p>
        </p:txBody>
      </p:sp>
    </p:spTree>
    <p:extLst>
      <p:ext uri="{BB962C8B-B14F-4D97-AF65-F5344CB8AC3E}">
        <p14:creationId xmlns:p14="http://schemas.microsoft.com/office/powerpoint/2010/main" val="2346202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As for the month factor, projects posted in July were least likely to be successful. Projects launched in April, October and December have better chances to be successful. </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18</a:t>
            </a:fld>
            <a:endParaRPr lang="en-US"/>
          </a:p>
        </p:txBody>
      </p:sp>
    </p:spTree>
    <p:extLst>
      <p:ext uri="{BB962C8B-B14F-4D97-AF65-F5344CB8AC3E}">
        <p14:creationId xmlns:p14="http://schemas.microsoft.com/office/powerpoint/2010/main" val="1071158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.Overall a project needs about 30 days(duration) to reach the result. There is not much difference in average project duration between successful projects and failed projects. However, around 50% successful projects achieved their goal in 30 days while failed projects usually had longer deadlines. </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19</a:t>
            </a:fld>
            <a:endParaRPr lang="en-US"/>
          </a:p>
        </p:txBody>
      </p:sp>
    </p:spTree>
    <p:extLst>
      <p:ext uri="{BB962C8B-B14F-4D97-AF65-F5344CB8AC3E}">
        <p14:creationId xmlns:p14="http://schemas.microsoft.com/office/powerpoint/2010/main" val="30610153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Due to Kickstarter’s “All or Nothing” model, what forms the core of this analysis is the end result of a project – success or failure.  Keeping that goal in mind, we built a couple of predictive models to classify a project as a success or failure based on certain attributes. In this case, we used the following attributes to determine the end status of the project based on the relationships discovered between in the exploratory data analysis. The following attributes were used as our independent variables in predictive modelling -  ‘main category’, ‘category’, ‘launched month’, ‘deadline month’ , ‘goal’, ‘duration ’  ; all that are set by the user on initiating a project on Kickstarter.  </a:t>
            </a:r>
          </a:p>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20</a:t>
            </a:fld>
            <a:endParaRPr lang="en-US"/>
          </a:p>
        </p:txBody>
      </p:sp>
    </p:spTree>
    <p:extLst>
      <p:ext uri="{BB962C8B-B14F-4D97-AF65-F5344CB8AC3E}">
        <p14:creationId xmlns:p14="http://schemas.microsoft.com/office/powerpoint/2010/main" val="17648575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21</a:t>
            </a:fld>
            <a:endParaRPr lang="en-US"/>
          </a:p>
        </p:txBody>
      </p:sp>
    </p:spTree>
    <p:extLst>
      <p:ext uri="{BB962C8B-B14F-4D97-AF65-F5344CB8AC3E}">
        <p14:creationId xmlns:p14="http://schemas.microsoft.com/office/powerpoint/2010/main" val="2922303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Kickstarter is one of the most popular </a:t>
            </a:r>
            <a:r>
              <a:rPr lang="en-US" sz="1200" b="0" i="0" u="none" strike="noStrike" kern="1200" dirty="0" err="1">
                <a:solidFill>
                  <a:schemeClr val="tx1"/>
                </a:solidFill>
                <a:effectLst/>
                <a:latin typeface="+mn-lt"/>
                <a:ea typeface="+mn-ea"/>
                <a:cs typeface="+mn-cs"/>
              </a:rPr>
              <a:t>crowfunding</a:t>
            </a:r>
            <a:r>
              <a:rPr lang="en-US" sz="1200" b="0" i="0" u="none" strike="noStrike" kern="1200" dirty="0">
                <a:solidFill>
                  <a:schemeClr val="tx1"/>
                </a:solidFill>
                <a:effectLst/>
                <a:latin typeface="+mn-lt"/>
                <a:ea typeface="+mn-ea"/>
                <a:cs typeface="+mn-cs"/>
              </a:rPr>
              <a:t> platforms in the US. The steps to start a Kickstarter project are; start a campaign, set the minimum funding goal, set reward levels, and choose a deadline. To today, Kickstarter has around more than 15 million peoples and funded more than 148 thousand projects. It has a unique “All or Nothing” Model, meaning unless a project reaches its funding goal, no backer will be charged any pledge towards a project. As an exchange to their fund, backers in Kickstarter will only be rewarded in experience or creative products instead of equity.   </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3</a:t>
            </a:fld>
            <a:endParaRPr lang="en-US"/>
          </a:p>
        </p:txBody>
      </p:sp>
    </p:spTree>
    <p:extLst>
      <p:ext uri="{BB962C8B-B14F-4D97-AF65-F5344CB8AC3E}">
        <p14:creationId xmlns:p14="http://schemas.microsoft.com/office/powerpoint/2010/main" val="965296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Prior to implementing the classification techniques on our data, we encoded categorical variables such as main category and sub category and divided our data into train and test using a 77-33 split. The classification models that we implemented were - Logistic regression, Random forest and </a:t>
            </a:r>
            <a:r>
              <a:rPr lang="en-US" sz="1200" kern="1200" dirty="0" err="1">
                <a:solidFill>
                  <a:schemeClr val="tx1"/>
                </a:solidFill>
                <a:effectLst/>
                <a:latin typeface="+mn-lt"/>
                <a:ea typeface="+mn-ea"/>
                <a:cs typeface="+mn-cs"/>
              </a:rPr>
              <a:t>kNN</a:t>
            </a:r>
            <a:r>
              <a:rPr lang="en-US" sz="1200" kern="1200" dirty="0">
                <a:solidFill>
                  <a:schemeClr val="tx1"/>
                </a:solidFill>
                <a:effectLst/>
                <a:latin typeface="+mn-lt"/>
                <a:ea typeface="+mn-ea"/>
                <a:cs typeface="+mn-cs"/>
              </a:rPr>
              <a:t> . Amongst the 3 models, we found Random Forest to be the most suitable fit for our data because of a relatively higher accuracy rate and a higher area under the ROC curve. The Random Forest method (with 100 estimators) took comparatively less time to run than </a:t>
            </a:r>
            <a:r>
              <a:rPr lang="en-US" sz="1200" kern="1200" dirty="0" err="1">
                <a:solidFill>
                  <a:schemeClr val="tx1"/>
                </a:solidFill>
                <a:effectLst/>
                <a:latin typeface="+mn-lt"/>
                <a:ea typeface="+mn-ea"/>
                <a:cs typeface="+mn-cs"/>
              </a:rPr>
              <a:t>kNN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22</a:t>
            </a:fld>
            <a:endParaRPr lang="en-US"/>
          </a:p>
        </p:txBody>
      </p:sp>
    </p:spTree>
    <p:extLst>
      <p:ext uri="{BB962C8B-B14F-4D97-AF65-F5344CB8AC3E}">
        <p14:creationId xmlns:p14="http://schemas.microsoft.com/office/powerpoint/2010/main" val="3857079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23</a:t>
            </a:fld>
            <a:endParaRPr lang="en-US"/>
          </a:p>
        </p:txBody>
      </p:sp>
    </p:spTree>
    <p:extLst>
      <p:ext uri="{BB962C8B-B14F-4D97-AF65-F5344CB8AC3E}">
        <p14:creationId xmlns:p14="http://schemas.microsoft.com/office/powerpoint/2010/main" val="5192029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24</a:t>
            </a:fld>
            <a:endParaRPr lang="en-US"/>
          </a:p>
        </p:txBody>
      </p:sp>
    </p:spTree>
    <p:extLst>
      <p:ext uri="{BB962C8B-B14F-4D97-AF65-F5344CB8AC3E}">
        <p14:creationId xmlns:p14="http://schemas.microsoft.com/office/powerpoint/2010/main" val="19507762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start the testing, we imported the </a:t>
            </a:r>
            <a:r>
              <a:rPr lang="en-US" sz="1200" kern="1200" dirty="0" err="1">
                <a:solidFill>
                  <a:schemeClr val="tx1"/>
                </a:solidFill>
                <a:effectLst/>
                <a:latin typeface="+mn-lt"/>
                <a:ea typeface="+mn-ea"/>
                <a:cs typeface="+mn-cs"/>
              </a:rPr>
              <a:t>unittest</a:t>
            </a:r>
            <a:r>
              <a:rPr lang="en-US" sz="1200" kern="1200" dirty="0">
                <a:solidFill>
                  <a:schemeClr val="tx1"/>
                </a:solidFill>
                <a:effectLst/>
                <a:latin typeface="+mn-lt"/>
                <a:ea typeface="+mn-ea"/>
                <a:cs typeface="+mn-cs"/>
              </a:rPr>
              <a:t> package in python and created a class with methods that tested each of the functionalities in the code. The first method, </a:t>
            </a:r>
            <a:r>
              <a:rPr lang="en-US" sz="1200" kern="1200" dirty="0" err="1">
                <a:solidFill>
                  <a:schemeClr val="tx1"/>
                </a:solidFill>
                <a:effectLst/>
                <a:latin typeface="+mn-lt"/>
                <a:ea typeface="+mn-ea"/>
                <a:cs typeface="+mn-cs"/>
              </a:rPr>
              <a:t>test_for_file</a:t>
            </a:r>
            <a:r>
              <a:rPr lang="en-US" sz="1200" kern="1200" dirty="0">
                <a:solidFill>
                  <a:schemeClr val="tx1"/>
                </a:solidFill>
                <a:effectLst/>
                <a:latin typeface="+mn-lt"/>
                <a:ea typeface="+mn-ea"/>
                <a:cs typeface="+mn-cs"/>
              </a:rPr>
              <a:t>(), tests whether the .csv file containing our Kickstart data was loaded into the assigned variable correctly. It does this in two ways. First it extracts all the column headers in the dataset and uses the </a:t>
            </a:r>
            <a:r>
              <a:rPr lang="en-US" sz="1200" kern="1200" dirty="0" err="1">
                <a:solidFill>
                  <a:schemeClr val="tx1"/>
                </a:solidFill>
                <a:effectLst/>
                <a:latin typeface="+mn-lt"/>
                <a:ea typeface="+mn-ea"/>
                <a:cs typeface="+mn-cs"/>
              </a:rPr>
              <a:t>assertEqual</a:t>
            </a:r>
            <a:r>
              <a:rPr lang="en-US" sz="1200" kern="1200" dirty="0">
                <a:solidFill>
                  <a:schemeClr val="tx1"/>
                </a:solidFill>
                <a:effectLst/>
                <a:latin typeface="+mn-lt"/>
                <a:ea typeface="+mn-ea"/>
                <a:cs typeface="+mn-cs"/>
              </a:rPr>
              <a:t>() statement to check it against the expected result. Then it uses the </a:t>
            </a:r>
            <a:r>
              <a:rPr lang="en-US" sz="1200" kern="1200" dirty="0" err="1">
                <a:solidFill>
                  <a:schemeClr val="tx1"/>
                </a:solidFill>
                <a:effectLst/>
                <a:latin typeface="+mn-lt"/>
                <a:ea typeface="+mn-ea"/>
                <a:cs typeface="+mn-cs"/>
              </a:rPr>
              <a:t>assertTrue</a:t>
            </a:r>
            <a:r>
              <a:rPr lang="en-US" sz="1200" kern="1200" dirty="0">
                <a:solidFill>
                  <a:schemeClr val="tx1"/>
                </a:solidFill>
                <a:effectLst/>
                <a:latin typeface="+mn-lt"/>
                <a:ea typeface="+mn-ea"/>
                <a:cs typeface="+mn-cs"/>
              </a:rPr>
              <a:t>() method to check if the length of the loaded set is the same as that of the original file.</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25</a:t>
            </a:fld>
            <a:endParaRPr lang="en-US"/>
          </a:p>
        </p:txBody>
      </p:sp>
    </p:spTree>
    <p:extLst>
      <p:ext uri="{BB962C8B-B14F-4D97-AF65-F5344CB8AC3E}">
        <p14:creationId xmlns:p14="http://schemas.microsoft.com/office/powerpoint/2010/main" val="31060088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DC55F13-D160-3B41-8358-77A417835AED}" type="slidenum">
              <a:rPr lang="en-US" smtClean="0"/>
              <a:t>26</a:t>
            </a:fld>
            <a:endParaRPr lang="en-US"/>
          </a:p>
        </p:txBody>
      </p:sp>
    </p:spTree>
    <p:extLst>
      <p:ext uri="{BB962C8B-B14F-4D97-AF65-F5344CB8AC3E}">
        <p14:creationId xmlns:p14="http://schemas.microsoft.com/office/powerpoint/2010/main" val="40080806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DC55F13-D160-3B41-8358-77A417835AED}" type="slidenum">
              <a:rPr lang="en-US" smtClean="0"/>
              <a:t>27</a:t>
            </a:fld>
            <a:endParaRPr lang="en-US"/>
          </a:p>
        </p:txBody>
      </p:sp>
    </p:spTree>
    <p:extLst>
      <p:ext uri="{BB962C8B-B14F-4D97-AF65-F5344CB8AC3E}">
        <p14:creationId xmlns:p14="http://schemas.microsoft.com/office/powerpoint/2010/main" val="1795438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DC55F13-D160-3B41-8358-77A417835AED}" type="slidenum">
              <a:rPr lang="en-US" smtClean="0"/>
              <a:t>5</a:t>
            </a:fld>
            <a:endParaRPr lang="en-US"/>
          </a:p>
        </p:txBody>
      </p:sp>
    </p:spTree>
    <p:extLst>
      <p:ext uri="{BB962C8B-B14F-4D97-AF65-F5344CB8AC3E}">
        <p14:creationId xmlns:p14="http://schemas.microsoft.com/office/powerpoint/2010/main" val="2471317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Why are some projects successful in </a:t>
            </a:r>
            <a:r>
              <a:rPr lang="en-US" dirty="0" err="1"/>
              <a:t>kickstarter</a:t>
            </a:r>
            <a:r>
              <a:rPr lang="en-US" dirty="0"/>
              <a:t>? why some or not? Do these successful projects share some common attributes? For our project, we want to uncover the trends behind the successful projects in </a:t>
            </a:r>
            <a:r>
              <a:rPr lang="en-US" dirty="0" err="1"/>
              <a:t>kickstarter</a:t>
            </a:r>
            <a:r>
              <a:rPr lang="en-US" dirty="0"/>
              <a:t> and use predictive models to predict whether a certain project would succeed or not on </a:t>
            </a:r>
            <a:r>
              <a:rPr lang="en-US" dirty="0" err="1"/>
              <a:t>kickstarter</a:t>
            </a:r>
            <a:r>
              <a:rPr lang="en-US" dirty="0"/>
              <a:t>.  </a:t>
            </a:r>
          </a:p>
        </p:txBody>
      </p:sp>
      <p:sp>
        <p:nvSpPr>
          <p:cNvPr id="4" name="Slide Number Placeholder 3"/>
          <p:cNvSpPr>
            <a:spLocks noGrp="1"/>
          </p:cNvSpPr>
          <p:nvPr>
            <p:ph type="sldNum" sz="quarter" idx="10"/>
          </p:nvPr>
        </p:nvSpPr>
        <p:spPr/>
        <p:txBody>
          <a:bodyPr/>
          <a:lstStyle/>
          <a:p>
            <a:fld id="{4DC55F13-D160-3B41-8358-77A417835AED}" type="slidenum">
              <a:rPr lang="en-US" smtClean="0"/>
              <a:t>6</a:t>
            </a:fld>
            <a:endParaRPr lang="en-US"/>
          </a:p>
        </p:txBody>
      </p:sp>
    </p:spTree>
    <p:extLst>
      <p:ext uri="{BB962C8B-B14F-4D97-AF65-F5344CB8AC3E}">
        <p14:creationId xmlns:p14="http://schemas.microsoft.com/office/powerpoint/2010/main" val="610352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original data set we used is from Kaggle.com. The dataset is called Kickstarter Projects. It contains the columns showed in this table. In our project, we decide only focus on projects launched in US. And since we only interested in projects with status of either successful or failed, we removed the projects with status of other three levels. We also dropped few unnecessary columns that we don’t need for our project analysis.  The rows shaded grey in this table on the columns we dropped. . At the end, we only kept nine columns from the dataset, which are ID, category, main category, state, deadline, launched, goal, pledged and backers. </a:t>
            </a:r>
          </a:p>
        </p:txBody>
      </p:sp>
      <p:sp>
        <p:nvSpPr>
          <p:cNvPr id="4" name="Slide Number Placeholder 3"/>
          <p:cNvSpPr>
            <a:spLocks noGrp="1"/>
          </p:cNvSpPr>
          <p:nvPr>
            <p:ph type="sldNum" sz="quarter" idx="10"/>
          </p:nvPr>
        </p:nvSpPr>
        <p:spPr/>
        <p:txBody>
          <a:bodyPr/>
          <a:lstStyle/>
          <a:p>
            <a:fld id="{4DC55F13-D160-3B41-8358-77A417835AED}" type="slidenum">
              <a:rPr lang="en-US" smtClean="0"/>
              <a:t>7</a:t>
            </a:fld>
            <a:endParaRPr lang="en-US"/>
          </a:p>
        </p:txBody>
      </p:sp>
    </p:spTree>
    <p:extLst>
      <p:ext uri="{BB962C8B-B14F-4D97-AF65-F5344CB8AC3E}">
        <p14:creationId xmlns:p14="http://schemas.microsoft.com/office/powerpoint/2010/main" val="404138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original data set we used is from Kaggle.com. The dataset is called Kickstarter Projects. It contains the columns showed in this table. In our project, we decide only focus on projects launched in US. And since we only interested in projects with status of either successful or failed, we removed the projects with status of other three levels. We also dropped few unnecessary columns that we don’t need for our project analysis.  The rows shaded grey in this table on the columns we dropped. . At the end, we only kept nine columns from the dataset, which are ID, category, main category, state, deadline, launched, goal, pledged and backers. </a:t>
            </a:r>
          </a:p>
        </p:txBody>
      </p:sp>
      <p:sp>
        <p:nvSpPr>
          <p:cNvPr id="4" name="Slide Number Placeholder 3"/>
          <p:cNvSpPr>
            <a:spLocks noGrp="1"/>
          </p:cNvSpPr>
          <p:nvPr>
            <p:ph type="sldNum" sz="quarter" idx="10"/>
          </p:nvPr>
        </p:nvSpPr>
        <p:spPr/>
        <p:txBody>
          <a:bodyPr/>
          <a:lstStyle/>
          <a:p>
            <a:fld id="{4DC55F13-D160-3B41-8358-77A417835AED}" type="slidenum">
              <a:rPr lang="en-US" smtClean="0"/>
              <a:t>8</a:t>
            </a:fld>
            <a:endParaRPr lang="en-US"/>
          </a:p>
        </p:txBody>
      </p:sp>
    </p:spTree>
    <p:extLst>
      <p:ext uri="{BB962C8B-B14F-4D97-AF65-F5344CB8AC3E}">
        <p14:creationId xmlns:p14="http://schemas.microsoft.com/office/powerpoint/2010/main" val="2895907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dataset contains more failed projects (58%) than successful projects (42%). The average number of backers (271) of the successful projects is significantly higher than that (17) of the failed projects. In generally, successful projects asked less and achieved more than failed projects. </a:t>
            </a:r>
          </a:p>
          <a:p>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9</a:t>
            </a:fld>
            <a:endParaRPr lang="en-US"/>
          </a:p>
        </p:txBody>
      </p:sp>
    </p:spTree>
    <p:extLst>
      <p:ext uri="{BB962C8B-B14F-4D97-AF65-F5344CB8AC3E}">
        <p14:creationId xmlns:p14="http://schemas.microsoft.com/office/powerpoint/2010/main" val="2866088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the top 3 most popular main categories of Kickstarter projects were Film&amp; Video, Music and Publishing, while dance, journalism and crafts had the least project counts in the total 15 main categories with less than 10k projects for each category.  When we looked at the popularities of the subcategories in these Kickstarter projects in Figure 2.2, product design which was one of the subcategories of design was the most popular subcategory in our dataset, with almost 14k project counts.</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10</a:t>
            </a:fld>
            <a:endParaRPr lang="en-US"/>
          </a:p>
        </p:txBody>
      </p:sp>
    </p:spTree>
    <p:extLst>
      <p:ext uri="{BB962C8B-B14F-4D97-AF65-F5344CB8AC3E}">
        <p14:creationId xmlns:p14="http://schemas.microsoft.com/office/powerpoint/2010/main" val="14676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However, the most popular categories were not the most successfully ones. The top 3 main categories with most successful project rate were dance, theater, and comics as showed in Figure 2.3. Projects in Technology, Journalism and Crafts categories were least likely to reach their goal based on our dataset.</a:t>
            </a:r>
            <a:endParaRPr lang="en-US" dirty="0"/>
          </a:p>
        </p:txBody>
      </p:sp>
      <p:sp>
        <p:nvSpPr>
          <p:cNvPr id="4" name="Slide Number Placeholder 3"/>
          <p:cNvSpPr>
            <a:spLocks noGrp="1"/>
          </p:cNvSpPr>
          <p:nvPr>
            <p:ph type="sldNum" sz="quarter" idx="10"/>
          </p:nvPr>
        </p:nvSpPr>
        <p:spPr/>
        <p:txBody>
          <a:bodyPr/>
          <a:lstStyle/>
          <a:p>
            <a:fld id="{4DC55F13-D160-3B41-8358-77A417835AED}" type="slidenum">
              <a:rPr lang="en-US" smtClean="0"/>
              <a:t>11</a:t>
            </a:fld>
            <a:endParaRPr lang="en-US"/>
          </a:p>
        </p:txBody>
      </p:sp>
    </p:spTree>
    <p:extLst>
      <p:ext uri="{BB962C8B-B14F-4D97-AF65-F5344CB8AC3E}">
        <p14:creationId xmlns:p14="http://schemas.microsoft.com/office/powerpoint/2010/main" val="498211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C4D738-3BBB-0E40-AD40-C45FB16E78E1}" type="datetime1">
              <a:rPr lang="en-US" smtClean="0"/>
              <a:t>8/8/2018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1249C-E959-A742-B973-919330BD3C1C}" type="datetime1">
              <a:rPr lang="en-US" smtClean="0"/>
              <a:t>8/8/2018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D55294-D1B6-BA4C-8C0C-4F9170038F3E}" type="datetime1">
              <a:rPr lang="en-US" smtClean="0"/>
              <a:t>8/8/2018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7CEB01-A4F8-6E49-89B4-A6C293E95BFE}" type="datetime1">
              <a:rPr lang="en-US" smtClean="0"/>
              <a:t>8/8/2018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167959-EFF8-CA4A-AA4C-D868F3502621}" type="datetime1">
              <a:rPr lang="en-US" smtClean="0"/>
              <a:t>8/8/2018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0F779F-E909-D545-8BA3-3AF8F898336E}" type="datetime1">
              <a:rPr lang="en-US" smtClean="0"/>
              <a:t>8/8/2018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8882626-3787-1642-8D5F-0FAE52F0FD89}" type="datetime1">
              <a:rPr lang="en-US" smtClean="0"/>
              <a:t>8/8/2018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F4A31B-9085-D04E-9117-8F5FF234AB83}" type="datetime1">
              <a:rPr lang="en-US" smtClean="0"/>
              <a:t>8/8/2018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DAD3C4-EB12-7D43-90B4-F0A9796AF9EF}" type="datetime1">
              <a:rPr lang="en-US" smtClean="0"/>
              <a:t>8/8/2018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63541E-020F-4744-8194-89837A7B1B9D}" type="datetime1">
              <a:rPr lang="en-US" smtClean="0"/>
              <a:t>8/8/2018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6187CB-DD8D-EF40-B0B8-AB85A311B745}" type="datetime1">
              <a:rPr lang="en-US" smtClean="0"/>
              <a:t>8/8/2018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5260C-CCC0-D846-A270-DEDC140A797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CD9F9A-CCDB-3943-8CE1-7BF27D5890AC}" type="datetime1">
              <a:rPr lang="en-US" smtClean="0"/>
              <a:t>8/8/2018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05260C-CCC0-D846-A270-DEDC140A797A}" type="slidenum">
              <a:rPr lang="en-US" smtClean="0"/>
              <a:t>‹#›</a:t>
            </a:fld>
            <a:endParaRPr lang="en-US"/>
          </a:p>
        </p:txBody>
      </p:sp>
    </p:spTree>
    <p:extLst>
      <p:ext uri="{BB962C8B-B14F-4D97-AF65-F5344CB8AC3E}">
        <p14:creationId xmlns:p14="http://schemas.microsoft.com/office/powerpoint/2010/main" val="5707960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24.jp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www.kaggle.com/kemical/kickstarter-project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154" cy="6858000"/>
          </a:xfrm>
          <a:prstGeom prst="rect">
            <a:avLst/>
          </a:prstGeom>
        </p:spPr>
      </p:pic>
      <p:sp>
        <p:nvSpPr>
          <p:cNvPr id="11" name="TextBox 10"/>
          <p:cNvSpPr txBox="1"/>
          <p:nvPr/>
        </p:nvSpPr>
        <p:spPr>
          <a:xfrm>
            <a:off x="572305" y="1689630"/>
            <a:ext cx="5891018" cy="2800767"/>
          </a:xfrm>
          <a:prstGeom prst="rect">
            <a:avLst/>
          </a:prstGeom>
          <a:noFill/>
        </p:spPr>
        <p:txBody>
          <a:bodyPr wrap="square" rtlCol="0">
            <a:spAutoFit/>
          </a:bodyPr>
          <a:lstStyle/>
          <a:p>
            <a:r>
              <a:rPr lang="en-US" sz="4400" b="1" spc="225" dirty="0">
                <a:solidFill>
                  <a:schemeClr val="bg1"/>
                </a:solidFill>
                <a:latin typeface="ITC Franklin Gothic Demi Extra Compressed" charset="0"/>
                <a:ea typeface="ITC Franklin Gothic Demi Extra Compressed" charset="0"/>
                <a:cs typeface="ITC Franklin Gothic Demi Extra Compressed" charset="0"/>
              </a:rPr>
              <a:t>Predicting the Outcome of </a:t>
            </a:r>
            <a:r>
              <a:rPr lang="en-US" sz="4400" b="1" spc="225" dirty="0" err="1">
                <a:solidFill>
                  <a:schemeClr val="bg1"/>
                </a:solidFill>
                <a:latin typeface="ITC Franklin Gothic Demi Extra Compressed" charset="0"/>
                <a:ea typeface="ITC Franklin Gothic Demi Extra Compressed" charset="0"/>
                <a:cs typeface="ITC Franklin Gothic Demi Extra Compressed" charset="0"/>
              </a:rPr>
              <a:t>KickStarter</a:t>
            </a:r>
            <a:endParaRPr lang="en-US" sz="4400" b="1" spc="225" dirty="0">
              <a:solidFill>
                <a:schemeClr val="bg1"/>
              </a:solidFill>
              <a:latin typeface="ITC Franklin Gothic Demi Extra Compressed" charset="0"/>
              <a:ea typeface="ITC Franklin Gothic Demi Extra Compressed" charset="0"/>
              <a:cs typeface="ITC Franklin Gothic Demi Extra Compressed" charset="0"/>
            </a:endParaRPr>
          </a:p>
          <a:p>
            <a:r>
              <a:rPr lang="en-US" sz="4400" b="1" spc="225" dirty="0">
                <a:solidFill>
                  <a:schemeClr val="bg1"/>
                </a:solidFill>
                <a:latin typeface="ITC Franklin Gothic Demi Extra Compressed" charset="0"/>
                <a:ea typeface="ITC Franklin Gothic Demi Extra Compressed" charset="0"/>
                <a:cs typeface="ITC Franklin Gothic Demi Extra Compressed" charset="0"/>
              </a:rPr>
              <a:t>Projects </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43" y="494089"/>
            <a:ext cx="1664556" cy="582857"/>
          </a:xfrm>
          <a:prstGeom prst="rect">
            <a:avLst/>
          </a:prstGeom>
        </p:spPr>
      </p:pic>
      <p:sp>
        <p:nvSpPr>
          <p:cNvPr id="2" name="TextBox 1">
            <a:extLst>
              <a:ext uri="{FF2B5EF4-FFF2-40B4-BE49-F238E27FC236}">
                <a16:creationId xmlns:a16="http://schemas.microsoft.com/office/drawing/2014/main" id="{783220ED-25C8-41D8-8C7E-CA6D28D38495}"/>
              </a:ext>
            </a:extLst>
          </p:cNvPr>
          <p:cNvSpPr txBox="1"/>
          <p:nvPr/>
        </p:nvSpPr>
        <p:spPr>
          <a:xfrm>
            <a:off x="4995082" y="4361849"/>
            <a:ext cx="3672180" cy="2031325"/>
          </a:xfrm>
          <a:prstGeom prst="rect">
            <a:avLst/>
          </a:prstGeom>
          <a:noFill/>
        </p:spPr>
        <p:txBody>
          <a:bodyPr wrap="square" rtlCol="0">
            <a:spAutoFit/>
          </a:bodyPr>
          <a:lstStyle/>
          <a:p>
            <a:r>
              <a:rPr lang="en-US" b="1" dirty="0">
                <a:solidFill>
                  <a:schemeClr val="bg1"/>
                </a:solidFill>
                <a:latin typeface="BODONI POSTER COMPRESSED"/>
              </a:rPr>
              <a:t>GROUP __</a:t>
            </a:r>
            <a:r>
              <a:rPr lang="en-US" b="1" dirty="0" err="1">
                <a:solidFill>
                  <a:schemeClr val="bg1"/>
                </a:solidFill>
                <a:latin typeface="BODONI POSTER COMPRESSED"/>
              </a:rPr>
              <a:t>predictUs</a:t>
            </a:r>
            <a:r>
              <a:rPr lang="en-US" b="1" dirty="0">
                <a:solidFill>
                  <a:schemeClr val="bg1"/>
                </a:solidFill>
                <a:latin typeface="BODONI POSTER COMPRESSED"/>
              </a:rPr>
              <a:t>__() </a:t>
            </a:r>
          </a:p>
          <a:p>
            <a:endParaRPr lang="en-US" b="1" dirty="0">
              <a:solidFill>
                <a:schemeClr val="bg1"/>
              </a:solidFill>
              <a:latin typeface="BODONI POSTER COMPRESSED"/>
            </a:endParaRPr>
          </a:p>
          <a:p>
            <a:r>
              <a:rPr lang="en-US" b="1" dirty="0">
                <a:solidFill>
                  <a:schemeClr val="bg1"/>
                </a:solidFill>
                <a:latin typeface="BODONI POSTER COMPRESSED"/>
              </a:rPr>
              <a:t>               </a:t>
            </a:r>
            <a:r>
              <a:rPr lang="en-US" b="1" dirty="0" err="1">
                <a:solidFill>
                  <a:schemeClr val="bg1"/>
                </a:solidFill>
                <a:latin typeface="BODONI POSTER COMPRESSED"/>
              </a:rPr>
              <a:t>Charu</a:t>
            </a:r>
            <a:r>
              <a:rPr lang="en-US" b="1" dirty="0">
                <a:solidFill>
                  <a:schemeClr val="bg1"/>
                </a:solidFill>
                <a:latin typeface="BODONI POSTER COMPRESSED"/>
              </a:rPr>
              <a:t> Rawat (cr4zy) </a:t>
            </a:r>
          </a:p>
          <a:p>
            <a:r>
              <a:rPr lang="en-US" b="1" dirty="0">
                <a:solidFill>
                  <a:schemeClr val="bg1"/>
                </a:solidFill>
                <a:latin typeface="BODONI POSTER COMPRESSED"/>
              </a:rPr>
              <a:t>               Karan </a:t>
            </a:r>
            <a:r>
              <a:rPr lang="en-US" b="1" dirty="0" err="1">
                <a:solidFill>
                  <a:schemeClr val="bg1"/>
                </a:solidFill>
                <a:latin typeface="BODONI POSTER COMPRESSED"/>
              </a:rPr>
              <a:t>Gadiya</a:t>
            </a:r>
            <a:r>
              <a:rPr lang="en-US" b="1" dirty="0">
                <a:solidFill>
                  <a:schemeClr val="bg1"/>
                </a:solidFill>
                <a:latin typeface="BODONI POSTER COMPRESSED"/>
              </a:rPr>
              <a:t> (khg8mh)</a:t>
            </a:r>
          </a:p>
          <a:p>
            <a:r>
              <a:rPr lang="en-US" b="1" dirty="0">
                <a:solidFill>
                  <a:schemeClr val="bg1"/>
                </a:solidFill>
                <a:latin typeface="BODONI POSTER COMPRESSED"/>
              </a:rPr>
              <a:t>               Ning Han (nh4mq)</a:t>
            </a:r>
          </a:p>
          <a:p>
            <a:r>
              <a:rPr lang="en-US" b="1" dirty="0">
                <a:solidFill>
                  <a:schemeClr val="bg1"/>
                </a:solidFill>
                <a:latin typeface="BODONI POSTER COMPRESSED"/>
              </a:rPr>
              <a:t>               </a:t>
            </a:r>
            <a:r>
              <a:rPr lang="en-US" b="1" dirty="0" err="1">
                <a:solidFill>
                  <a:schemeClr val="bg1"/>
                </a:solidFill>
                <a:latin typeface="BODONI POSTER COMPRESSED"/>
              </a:rPr>
              <a:t>Charishma</a:t>
            </a:r>
            <a:r>
              <a:rPr lang="en-US" b="1" dirty="0">
                <a:solidFill>
                  <a:schemeClr val="bg1"/>
                </a:solidFill>
                <a:latin typeface="BODONI POSTER COMPRESSED"/>
              </a:rPr>
              <a:t> </a:t>
            </a:r>
            <a:r>
              <a:rPr lang="en-US" b="1" dirty="0" err="1">
                <a:solidFill>
                  <a:schemeClr val="bg1"/>
                </a:solidFill>
                <a:latin typeface="BODONI POSTER COMPRESSED"/>
              </a:rPr>
              <a:t>Ravoori</a:t>
            </a:r>
            <a:r>
              <a:rPr lang="en-US" b="1" dirty="0">
                <a:solidFill>
                  <a:schemeClr val="bg1"/>
                </a:solidFill>
                <a:latin typeface="BODONI POSTER COMPRESSED"/>
              </a:rPr>
              <a:t> (cr2st)</a:t>
            </a:r>
          </a:p>
          <a:p>
            <a:endParaRPr lang="en-US" b="1" dirty="0">
              <a:solidFill>
                <a:schemeClr val="bg1"/>
              </a:solidFill>
              <a:latin typeface="BODONI POSTER COMPRESSED"/>
            </a:endParaRPr>
          </a:p>
        </p:txBody>
      </p:sp>
      <p:sp>
        <p:nvSpPr>
          <p:cNvPr id="3" name="TextBox 2">
            <a:extLst>
              <a:ext uri="{FF2B5EF4-FFF2-40B4-BE49-F238E27FC236}">
                <a16:creationId xmlns:a16="http://schemas.microsoft.com/office/drawing/2014/main" id="{4EAA9687-FD39-468A-B1E1-43EC3FB718EE}"/>
              </a:ext>
            </a:extLst>
          </p:cNvPr>
          <p:cNvSpPr txBox="1"/>
          <p:nvPr/>
        </p:nvSpPr>
        <p:spPr>
          <a:xfrm>
            <a:off x="7292176" y="6441965"/>
            <a:ext cx="2750169" cy="369332"/>
          </a:xfrm>
          <a:prstGeom prst="rect">
            <a:avLst/>
          </a:prstGeom>
          <a:noFill/>
        </p:spPr>
        <p:txBody>
          <a:bodyPr wrap="square" rtlCol="0">
            <a:spAutoFit/>
          </a:bodyPr>
          <a:lstStyle>
            <a:defPPr>
              <a:defRPr lang="en-US"/>
            </a:defPPr>
            <a:lvl1pPr>
              <a:defRPr b="1">
                <a:solidFill>
                  <a:schemeClr val="bg1"/>
                </a:solidFill>
                <a:latin typeface="BODONI POSTER COMPRESSED"/>
              </a:defRPr>
            </a:lvl1pPr>
          </a:lstStyle>
          <a:p>
            <a:r>
              <a:rPr lang="en-US" dirty="0"/>
              <a:t>August 8th 2018 </a:t>
            </a:r>
          </a:p>
        </p:txBody>
      </p:sp>
    </p:spTree>
    <p:extLst>
      <p:ext uri="{BB962C8B-B14F-4D97-AF65-F5344CB8AC3E}">
        <p14:creationId xmlns:p14="http://schemas.microsoft.com/office/powerpoint/2010/main" val="818105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F9DDAA-E65E-4E3D-8E90-1A3788296791}"/>
              </a:ext>
            </a:extLst>
          </p:cNvPr>
          <p:cNvPicPr>
            <a:picLocks noChangeAspect="1"/>
          </p:cNvPicPr>
          <p:nvPr/>
        </p:nvPicPr>
        <p:blipFill>
          <a:blip r:embed="rId3"/>
          <a:stretch>
            <a:fillRect/>
          </a:stretch>
        </p:blipFill>
        <p:spPr>
          <a:xfrm>
            <a:off x="5016485" y="3883009"/>
            <a:ext cx="3542531" cy="1276025"/>
          </a:xfrm>
          <a:prstGeom prst="rect">
            <a:avLst/>
          </a:prstGeom>
        </p:spPr>
      </p:pic>
      <p:sp>
        <p:nvSpPr>
          <p:cNvPr id="13" name="Slide Number Placeholder 14"/>
          <p:cNvSpPr>
            <a:spLocks noGrp="1"/>
          </p:cNvSpPr>
          <p:nvPr>
            <p:ph type="sldNum" sz="quarter" idx="12"/>
          </p:nvPr>
        </p:nvSpPr>
        <p:spPr>
          <a:xfrm>
            <a:off x="8559016" y="6439877"/>
            <a:ext cx="496084" cy="344011"/>
          </a:xfrm>
        </p:spPr>
        <p:txBody>
          <a:bodyPr/>
          <a:lstStyle/>
          <a:p>
            <a:r>
              <a:rPr lang="en-US" dirty="0">
                <a:solidFill>
                  <a:srgbClr val="0E1325"/>
                </a:solidFill>
              </a:rPr>
              <a:t>10</a:t>
            </a:r>
          </a:p>
        </p:txBody>
      </p:sp>
      <p:sp>
        <p:nvSpPr>
          <p:cNvPr id="14" name="TextBox 13"/>
          <p:cNvSpPr txBox="1"/>
          <p:nvPr/>
        </p:nvSpPr>
        <p:spPr>
          <a:xfrm>
            <a:off x="230214" y="397844"/>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328246" y="1213845"/>
            <a:ext cx="5986584" cy="707886"/>
          </a:xfrm>
          <a:prstGeom prst="rect">
            <a:avLst/>
          </a:prstGeom>
          <a:noFill/>
        </p:spPr>
        <p:txBody>
          <a:bodyPr wrap="square" rtlCol="0">
            <a:spAutoFit/>
          </a:bodyPr>
          <a:lstStyle/>
          <a:p>
            <a:pPr algn="ctr"/>
            <a:r>
              <a:rPr lang="en-US" sz="2000" b="1" dirty="0">
                <a:solidFill>
                  <a:srgbClr val="49C2CA"/>
                </a:solidFill>
                <a:latin typeface="ITC Franklin Gothic Book Compressed"/>
              </a:rPr>
              <a:t>Successful and Failed Projects by Categories </a:t>
            </a:r>
          </a:p>
          <a:p>
            <a:pPr algn="ctr"/>
            <a:endParaRPr lang="en-US" sz="2000" b="1" dirty="0">
              <a:solidFill>
                <a:srgbClr val="49C2CA"/>
              </a:solidFill>
              <a:latin typeface="ITC Franklin Gothic Book Compressed"/>
            </a:endParaRPr>
          </a:p>
        </p:txBody>
      </p:sp>
      <p:pic>
        <p:nvPicPr>
          <p:cNvPr id="6" name="Picture 5" descr="A picture containing screenshot&#10;&#10;Description generated with high confidence">
            <a:extLst>
              <a:ext uri="{FF2B5EF4-FFF2-40B4-BE49-F238E27FC236}">
                <a16:creationId xmlns:a16="http://schemas.microsoft.com/office/drawing/2014/main" id="{AF2518A7-57CC-44AC-B8D4-9E9BD3597F79}"/>
              </a:ext>
            </a:extLst>
          </p:cNvPr>
          <p:cNvPicPr>
            <a:picLocks noChangeAspect="1"/>
          </p:cNvPicPr>
          <p:nvPr/>
        </p:nvPicPr>
        <p:blipFill>
          <a:blip r:embed="rId5"/>
          <a:stretch>
            <a:fillRect/>
          </a:stretch>
        </p:blipFill>
        <p:spPr>
          <a:xfrm>
            <a:off x="254762" y="2181543"/>
            <a:ext cx="4895686" cy="3618260"/>
          </a:xfrm>
          <a:prstGeom prst="rect">
            <a:avLst/>
          </a:prstGeom>
        </p:spPr>
      </p:pic>
      <p:pic>
        <p:nvPicPr>
          <p:cNvPr id="2" name="Picture 1">
            <a:extLst>
              <a:ext uri="{FF2B5EF4-FFF2-40B4-BE49-F238E27FC236}">
                <a16:creationId xmlns:a16="http://schemas.microsoft.com/office/drawing/2014/main" id="{020330EF-7BF3-4788-9527-3CEB67F0FED9}"/>
              </a:ext>
            </a:extLst>
          </p:cNvPr>
          <p:cNvPicPr>
            <a:picLocks noChangeAspect="1"/>
          </p:cNvPicPr>
          <p:nvPr/>
        </p:nvPicPr>
        <p:blipFill>
          <a:blip r:embed="rId6"/>
          <a:stretch>
            <a:fillRect/>
          </a:stretch>
        </p:blipFill>
        <p:spPr>
          <a:xfrm>
            <a:off x="5469763" y="2428705"/>
            <a:ext cx="3419475" cy="1228725"/>
          </a:xfrm>
          <a:prstGeom prst="rect">
            <a:avLst/>
          </a:prstGeom>
        </p:spPr>
      </p:pic>
    </p:spTree>
    <p:extLst>
      <p:ext uri="{BB962C8B-B14F-4D97-AF65-F5344CB8AC3E}">
        <p14:creationId xmlns:p14="http://schemas.microsoft.com/office/powerpoint/2010/main" val="2383429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620369" y="6510044"/>
            <a:ext cx="434731" cy="273844"/>
          </a:xfrm>
        </p:spPr>
        <p:txBody>
          <a:bodyPr/>
          <a:lstStyle/>
          <a:p>
            <a:r>
              <a:rPr lang="en-US" dirty="0">
                <a:solidFill>
                  <a:srgbClr val="0E1325"/>
                </a:solidFill>
              </a:rPr>
              <a:t>11</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313038" y="449071"/>
            <a:ext cx="5986584" cy="707886"/>
          </a:xfrm>
          <a:prstGeom prst="rect">
            <a:avLst/>
          </a:prstGeom>
          <a:noFill/>
        </p:spPr>
        <p:txBody>
          <a:bodyPr wrap="square" rtlCol="0">
            <a:spAutoFit/>
          </a:bodyPr>
          <a:lstStyle/>
          <a:p>
            <a:pPr algn="ctr"/>
            <a:r>
              <a:rPr lang="en-US" sz="2000" b="1" dirty="0">
                <a:solidFill>
                  <a:srgbClr val="49C2CA"/>
                </a:solidFill>
                <a:latin typeface="ITC Franklin Gothic Book Compressed"/>
              </a:rPr>
              <a:t>Successful and Failed Projects by Categories </a:t>
            </a:r>
          </a:p>
          <a:p>
            <a:pPr algn="ctr"/>
            <a:endParaRPr lang="en-US" sz="2000" b="1" dirty="0">
              <a:solidFill>
                <a:srgbClr val="49C2CA"/>
              </a:solidFill>
              <a:latin typeface="ITC Franklin Gothic Book Compressed"/>
            </a:endParaRPr>
          </a:p>
        </p:txBody>
      </p:sp>
      <p:pic>
        <p:nvPicPr>
          <p:cNvPr id="5" name="Picture 4" descr="A screenshot of a cell phone&#10;&#10;Description generated with high confidence">
            <a:extLst>
              <a:ext uri="{FF2B5EF4-FFF2-40B4-BE49-F238E27FC236}">
                <a16:creationId xmlns:a16="http://schemas.microsoft.com/office/drawing/2014/main" id="{FC5AEBA2-AE6F-4CF9-9AE9-C57903DD6632}"/>
              </a:ext>
            </a:extLst>
          </p:cNvPr>
          <p:cNvPicPr>
            <a:picLocks noChangeAspect="1"/>
          </p:cNvPicPr>
          <p:nvPr/>
        </p:nvPicPr>
        <p:blipFill>
          <a:blip r:embed="rId4"/>
          <a:stretch>
            <a:fillRect/>
          </a:stretch>
        </p:blipFill>
        <p:spPr>
          <a:xfrm>
            <a:off x="1353305" y="1156957"/>
            <a:ext cx="6437389" cy="3959360"/>
          </a:xfrm>
          <a:prstGeom prst="rect">
            <a:avLst/>
          </a:prstGeom>
        </p:spPr>
      </p:pic>
      <p:sp>
        <p:nvSpPr>
          <p:cNvPr id="2" name="Rectangle 1">
            <a:extLst>
              <a:ext uri="{FF2B5EF4-FFF2-40B4-BE49-F238E27FC236}">
                <a16:creationId xmlns:a16="http://schemas.microsoft.com/office/drawing/2014/main" id="{5CBEFAC8-CC50-4D29-AA38-950EE0AED853}"/>
              </a:ext>
            </a:extLst>
          </p:cNvPr>
          <p:cNvSpPr/>
          <p:nvPr/>
        </p:nvSpPr>
        <p:spPr>
          <a:xfrm>
            <a:off x="948375" y="5012915"/>
            <a:ext cx="7424615" cy="830997"/>
          </a:xfrm>
          <a:prstGeom prst="rect">
            <a:avLst/>
          </a:prstGeom>
        </p:spPr>
        <p:txBody>
          <a:bodyPr wrap="square">
            <a:spAutoFit/>
          </a:bodyPr>
          <a:lstStyle/>
          <a:p>
            <a:r>
              <a:rPr lang="en-IN" sz="1600" dirty="0">
                <a:solidFill>
                  <a:srgbClr val="49C2CA"/>
                </a:solidFill>
                <a:latin typeface="ITC Franklin Gothic Book Compressed"/>
              </a:rPr>
              <a:t>Not all Kickstarter campaigns have the same shot at success</a:t>
            </a:r>
            <a:r>
              <a:rPr lang="en-US" sz="1600" dirty="0">
                <a:solidFill>
                  <a:srgbClr val="49C2CA"/>
                </a:solidFill>
                <a:latin typeface="ITC Franklin Gothic Book Compressed"/>
              </a:rPr>
              <a:t>. </a:t>
            </a:r>
            <a:r>
              <a:rPr lang="en-IN" sz="1600" dirty="0">
                <a:solidFill>
                  <a:srgbClr val="49C2CA"/>
                </a:solidFill>
                <a:latin typeface="ITC Franklin Gothic Book Compressed"/>
              </a:rPr>
              <a:t>Projects in the</a:t>
            </a:r>
            <a:r>
              <a:rPr lang="en-IN" sz="1600" b="1" dirty="0">
                <a:solidFill>
                  <a:srgbClr val="49C2CA"/>
                </a:solidFill>
                <a:latin typeface="ITC Franklin Gothic Book Compressed"/>
              </a:rPr>
              <a:t> Dance and Theatre </a:t>
            </a:r>
            <a:r>
              <a:rPr lang="en-IN" sz="1600" dirty="0">
                <a:solidFill>
                  <a:srgbClr val="49C2CA"/>
                </a:solidFill>
                <a:latin typeface="ITC Franklin Gothic Book Compressed"/>
              </a:rPr>
              <a:t>category experience more success compared to others. The most popular category is not necessarily the most successful one.</a:t>
            </a:r>
            <a:endParaRPr lang="en-US" sz="1600" dirty="0">
              <a:solidFill>
                <a:srgbClr val="49C2CA"/>
              </a:solidFill>
              <a:latin typeface="ITC Franklin Gothic Book Compressed"/>
            </a:endParaRPr>
          </a:p>
        </p:txBody>
      </p:sp>
    </p:spTree>
    <p:extLst>
      <p:ext uri="{BB962C8B-B14F-4D97-AF65-F5344CB8AC3E}">
        <p14:creationId xmlns:p14="http://schemas.microsoft.com/office/powerpoint/2010/main" val="418026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589108" y="6510044"/>
            <a:ext cx="465992" cy="273844"/>
          </a:xfrm>
        </p:spPr>
        <p:txBody>
          <a:bodyPr/>
          <a:lstStyle/>
          <a:p>
            <a:r>
              <a:rPr lang="en-US" dirty="0">
                <a:solidFill>
                  <a:srgbClr val="0E1325"/>
                </a:solidFill>
              </a:rPr>
              <a:t>12</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115740" y="1074578"/>
            <a:ext cx="5986584" cy="707886"/>
          </a:xfrm>
          <a:prstGeom prst="rect">
            <a:avLst/>
          </a:prstGeom>
          <a:noFill/>
        </p:spPr>
        <p:txBody>
          <a:bodyPr wrap="square" rtlCol="0">
            <a:spAutoFit/>
          </a:bodyPr>
          <a:lstStyle/>
          <a:p>
            <a:pPr algn="ctr"/>
            <a:r>
              <a:rPr lang="en-US" sz="2000" b="1" dirty="0">
                <a:solidFill>
                  <a:srgbClr val="49C2CA"/>
                </a:solidFill>
                <a:latin typeface="ITC Franklin Gothic Book Compressed"/>
              </a:rPr>
              <a:t>Project Details</a:t>
            </a:r>
            <a:r>
              <a:rPr lang="en-US" sz="2000" dirty="0"/>
              <a:t> </a:t>
            </a:r>
            <a:r>
              <a:rPr lang="en-US" sz="2000" b="1" dirty="0">
                <a:solidFill>
                  <a:srgbClr val="49C2CA"/>
                </a:solidFill>
                <a:latin typeface="ITC Franklin Gothic Book Compressed"/>
              </a:rPr>
              <a:t>by Categories </a:t>
            </a:r>
          </a:p>
          <a:p>
            <a:pPr algn="ctr"/>
            <a:endParaRPr lang="en-US" sz="2000" b="1" dirty="0">
              <a:solidFill>
                <a:srgbClr val="49C2CA"/>
              </a:solidFill>
              <a:latin typeface="ITC Franklin Gothic Book Compressed"/>
            </a:endParaRPr>
          </a:p>
        </p:txBody>
      </p:sp>
      <p:pic>
        <p:nvPicPr>
          <p:cNvPr id="8" name="Picture 7">
            <a:extLst>
              <a:ext uri="{FF2B5EF4-FFF2-40B4-BE49-F238E27FC236}">
                <a16:creationId xmlns:a16="http://schemas.microsoft.com/office/drawing/2014/main" id="{79FE8215-AB53-4D2E-8144-3075EE053DB2}"/>
              </a:ext>
            </a:extLst>
          </p:cNvPr>
          <p:cNvPicPr>
            <a:picLocks noChangeAspect="1"/>
          </p:cNvPicPr>
          <p:nvPr/>
        </p:nvPicPr>
        <p:blipFill>
          <a:blip r:embed="rId4"/>
          <a:stretch>
            <a:fillRect/>
          </a:stretch>
        </p:blipFill>
        <p:spPr>
          <a:xfrm>
            <a:off x="219599" y="1892878"/>
            <a:ext cx="5133535" cy="3763200"/>
          </a:xfrm>
          <a:prstGeom prst="rect">
            <a:avLst/>
          </a:prstGeom>
        </p:spPr>
      </p:pic>
      <p:sp>
        <p:nvSpPr>
          <p:cNvPr id="7" name="TextBox 6">
            <a:extLst>
              <a:ext uri="{FF2B5EF4-FFF2-40B4-BE49-F238E27FC236}">
                <a16:creationId xmlns:a16="http://schemas.microsoft.com/office/drawing/2014/main" id="{37DA5B20-F14B-467A-9E40-DB0B787980E9}"/>
              </a:ext>
            </a:extLst>
          </p:cNvPr>
          <p:cNvSpPr txBox="1"/>
          <p:nvPr/>
        </p:nvSpPr>
        <p:spPr>
          <a:xfrm>
            <a:off x="5353134" y="2787423"/>
            <a:ext cx="3468970" cy="2369880"/>
          </a:xfrm>
          <a:prstGeom prst="rect">
            <a:avLst/>
          </a:prstGeom>
          <a:noFill/>
        </p:spPr>
        <p:txBody>
          <a:bodyPr wrap="square" rtlCol="0">
            <a:spAutoFit/>
          </a:bodyPr>
          <a:lstStyle/>
          <a:p>
            <a:pPr algn="ctr"/>
            <a:r>
              <a:rPr lang="en-US" sz="1600" dirty="0">
                <a:solidFill>
                  <a:srgbClr val="49C2CA"/>
                </a:solidFill>
                <a:latin typeface="ITC Franklin Gothic Book Compressed"/>
              </a:rPr>
              <a:t>Categories which do experience more success generally have a </a:t>
            </a:r>
            <a:r>
              <a:rPr lang="en-US" sz="1600" b="1" dirty="0">
                <a:solidFill>
                  <a:srgbClr val="49C2CA"/>
                </a:solidFill>
                <a:latin typeface="ITC Franklin Gothic Book Compressed"/>
              </a:rPr>
              <a:t>modest</a:t>
            </a:r>
            <a:r>
              <a:rPr lang="en-US" sz="1600" dirty="0">
                <a:solidFill>
                  <a:srgbClr val="49C2CA"/>
                </a:solidFill>
                <a:latin typeface="ITC Franklin Gothic Book Compressed"/>
              </a:rPr>
              <a:t> goal. Categories like </a:t>
            </a:r>
            <a:r>
              <a:rPr lang="en-US" sz="1600" b="1" dirty="0">
                <a:solidFill>
                  <a:srgbClr val="49C2CA"/>
                </a:solidFill>
                <a:latin typeface="ITC Franklin Gothic Book Compressed"/>
              </a:rPr>
              <a:t>Journalism and Tech</a:t>
            </a:r>
            <a:r>
              <a:rPr lang="en-US" sz="1600" dirty="0">
                <a:solidFill>
                  <a:srgbClr val="49C2CA"/>
                </a:solidFill>
                <a:latin typeface="ITC Franklin Gothic Book Compressed"/>
              </a:rPr>
              <a:t> have high goals understandably but also have the lowest odds of being successful as seen from the previous chart.</a:t>
            </a:r>
          </a:p>
          <a:p>
            <a:pPr algn="ctr"/>
            <a:endParaRPr lang="en-US" dirty="0">
              <a:solidFill>
                <a:schemeClr val="accent1">
                  <a:lumMod val="75000"/>
                </a:schemeClr>
              </a:solidFill>
            </a:endParaRPr>
          </a:p>
          <a:p>
            <a:pPr algn="ctr"/>
            <a:endParaRPr lang="en-US" dirty="0">
              <a:solidFill>
                <a:schemeClr val="accent1">
                  <a:lumMod val="75000"/>
                </a:schemeClr>
              </a:solidFill>
            </a:endParaRPr>
          </a:p>
        </p:txBody>
      </p:sp>
      <p:sp>
        <p:nvSpPr>
          <p:cNvPr id="9" name="TextBox 8">
            <a:extLst>
              <a:ext uri="{FF2B5EF4-FFF2-40B4-BE49-F238E27FC236}">
                <a16:creationId xmlns:a16="http://schemas.microsoft.com/office/drawing/2014/main" id="{77056136-19FC-457C-A313-6D509891B2DB}"/>
              </a:ext>
            </a:extLst>
          </p:cNvPr>
          <p:cNvSpPr txBox="1"/>
          <p:nvPr/>
        </p:nvSpPr>
        <p:spPr>
          <a:xfrm>
            <a:off x="277107" y="364840"/>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spTree>
    <p:extLst>
      <p:ext uri="{BB962C8B-B14F-4D97-AF65-F5344CB8AC3E}">
        <p14:creationId xmlns:p14="http://schemas.microsoft.com/office/powerpoint/2010/main" val="401697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636000" y="6510044"/>
            <a:ext cx="419100" cy="273844"/>
          </a:xfrm>
        </p:spPr>
        <p:txBody>
          <a:bodyPr/>
          <a:lstStyle/>
          <a:p>
            <a:r>
              <a:rPr lang="en-US" dirty="0">
                <a:solidFill>
                  <a:srgbClr val="0E1325"/>
                </a:solidFill>
              </a:rPr>
              <a:t>13</a:t>
            </a:r>
          </a:p>
        </p:txBody>
      </p:sp>
      <p:sp>
        <p:nvSpPr>
          <p:cNvPr id="14" name="TextBox 13"/>
          <p:cNvSpPr txBox="1"/>
          <p:nvPr/>
        </p:nvSpPr>
        <p:spPr>
          <a:xfrm>
            <a:off x="120799" y="460796"/>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217340" y="1295506"/>
            <a:ext cx="5986584" cy="707886"/>
          </a:xfrm>
          <a:prstGeom prst="rect">
            <a:avLst/>
          </a:prstGeom>
          <a:noFill/>
        </p:spPr>
        <p:txBody>
          <a:bodyPr wrap="square" rtlCol="0">
            <a:spAutoFit/>
          </a:bodyPr>
          <a:lstStyle/>
          <a:p>
            <a:pPr algn="ctr"/>
            <a:r>
              <a:rPr lang="en-US" sz="2000" b="1" dirty="0">
                <a:solidFill>
                  <a:srgbClr val="49C2CA"/>
                </a:solidFill>
                <a:latin typeface="ITC Franklin Gothic Book Compressed"/>
              </a:rPr>
              <a:t>Project Details</a:t>
            </a:r>
            <a:r>
              <a:rPr lang="en-US" sz="2000" dirty="0"/>
              <a:t> </a:t>
            </a:r>
            <a:r>
              <a:rPr lang="en-US" sz="2000" b="1" dirty="0">
                <a:solidFill>
                  <a:srgbClr val="49C2CA"/>
                </a:solidFill>
                <a:latin typeface="ITC Franklin Gothic Book Compressed"/>
              </a:rPr>
              <a:t>by Categories </a:t>
            </a:r>
          </a:p>
          <a:p>
            <a:pPr algn="ctr"/>
            <a:endParaRPr lang="en-US" sz="2000" b="1" dirty="0">
              <a:solidFill>
                <a:srgbClr val="49C2CA"/>
              </a:solidFill>
              <a:latin typeface="ITC Franklin Gothic Book Compressed"/>
            </a:endParaRPr>
          </a:p>
        </p:txBody>
      </p:sp>
      <p:pic>
        <p:nvPicPr>
          <p:cNvPr id="8" name="Picture 7">
            <a:extLst>
              <a:ext uri="{FF2B5EF4-FFF2-40B4-BE49-F238E27FC236}">
                <a16:creationId xmlns:a16="http://schemas.microsoft.com/office/drawing/2014/main" id="{B41D15AC-D3C6-4D1D-AAF6-75EDEA97FCDE}"/>
              </a:ext>
            </a:extLst>
          </p:cNvPr>
          <p:cNvPicPr>
            <a:picLocks noChangeAspect="1"/>
          </p:cNvPicPr>
          <p:nvPr/>
        </p:nvPicPr>
        <p:blipFill>
          <a:blip r:embed="rId4"/>
          <a:stretch>
            <a:fillRect/>
          </a:stretch>
        </p:blipFill>
        <p:spPr>
          <a:xfrm>
            <a:off x="4701474" y="2389804"/>
            <a:ext cx="4309533" cy="3233644"/>
          </a:xfrm>
          <a:prstGeom prst="rect">
            <a:avLst/>
          </a:prstGeom>
        </p:spPr>
      </p:pic>
      <p:pic>
        <p:nvPicPr>
          <p:cNvPr id="11" name="Picture 10">
            <a:extLst>
              <a:ext uri="{FF2B5EF4-FFF2-40B4-BE49-F238E27FC236}">
                <a16:creationId xmlns:a16="http://schemas.microsoft.com/office/drawing/2014/main" id="{5D39A690-C599-4086-B27B-2E35930A5860}"/>
              </a:ext>
            </a:extLst>
          </p:cNvPr>
          <p:cNvPicPr>
            <a:picLocks noChangeAspect="1"/>
          </p:cNvPicPr>
          <p:nvPr/>
        </p:nvPicPr>
        <p:blipFill>
          <a:blip r:embed="rId5"/>
          <a:stretch>
            <a:fillRect/>
          </a:stretch>
        </p:blipFill>
        <p:spPr>
          <a:xfrm>
            <a:off x="391942" y="2328850"/>
            <a:ext cx="4309532" cy="3233644"/>
          </a:xfrm>
          <a:prstGeom prst="rect">
            <a:avLst/>
          </a:prstGeom>
        </p:spPr>
      </p:pic>
    </p:spTree>
    <p:extLst>
      <p:ext uri="{BB962C8B-B14F-4D97-AF65-F5344CB8AC3E}">
        <p14:creationId xmlns:p14="http://schemas.microsoft.com/office/powerpoint/2010/main" val="3430613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wearing a hat&#10;&#10;Description generated with high confidence">
            <a:extLst>
              <a:ext uri="{FF2B5EF4-FFF2-40B4-BE49-F238E27FC236}">
                <a16:creationId xmlns:a16="http://schemas.microsoft.com/office/drawing/2014/main" id="{5C0B995C-2D0F-49D9-9E6B-3DC752568EC6}"/>
              </a:ext>
            </a:extLst>
          </p:cNvPr>
          <p:cNvPicPr>
            <a:picLocks noChangeAspect="1"/>
          </p:cNvPicPr>
          <p:nvPr/>
        </p:nvPicPr>
        <p:blipFill>
          <a:blip r:embed="rId3"/>
          <a:stretch>
            <a:fillRect/>
          </a:stretch>
        </p:blipFill>
        <p:spPr>
          <a:xfrm>
            <a:off x="0" y="1792943"/>
            <a:ext cx="9144000" cy="3950452"/>
          </a:xfrm>
          <a:prstGeom prst="rect">
            <a:avLst/>
          </a:prstGeom>
        </p:spPr>
      </p:pic>
      <p:sp>
        <p:nvSpPr>
          <p:cNvPr id="4" name="TextBox 3">
            <a:extLst>
              <a:ext uri="{FF2B5EF4-FFF2-40B4-BE49-F238E27FC236}">
                <a16:creationId xmlns:a16="http://schemas.microsoft.com/office/drawing/2014/main" id="{FB24344C-275C-406A-A2D9-7A2AB12AF111}"/>
              </a:ext>
            </a:extLst>
          </p:cNvPr>
          <p:cNvSpPr txBox="1"/>
          <p:nvPr/>
        </p:nvSpPr>
        <p:spPr>
          <a:xfrm>
            <a:off x="3008923" y="701635"/>
            <a:ext cx="4095261" cy="523220"/>
          </a:xfrm>
          <a:prstGeom prst="rect">
            <a:avLst/>
          </a:prstGeom>
          <a:noFill/>
        </p:spPr>
        <p:txBody>
          <a:bodyPr wrap="square" rtlCol="0">
            <a:spAutoFit/>
          </a:bodyPr>
          <a:lstStyle/>
          <a:p>
            <a:r>
              <a:rPr lang="en-US" sz="2800" b="1" dirty="0">
                <a:latin typeface="ITC Franklin Gothic Book Condensed"/>
              </a:rPr>
              <a:t>WE DONATE MORE !</a:t>
            </a:r>
          </a:p>
        </p:txBody>
      </p:sp>
    </p:spTree>
    <p:extLst>
      <p:ext uri="{BB962C8B-B14F-4D97-AF65-F5344CB8AC3E}">
        <p14:creationId xmlns:p14="http://schemas.microsoft.com/office/powerpoint/2010/main" val="1170472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667262" y="6510044"/>
            <a:ext cx="387838" cy="273844"/>
          </a:xfrm>
        </p:spPr>
        <p:txBody>
          <a:bodyPr/>
          <a:lstStyle/>
          <a:p>
            <a:r>
              <a:rPr lang="en-US" dirty="0">
                <a:solidFill>
                  <a:srgbClr val="0E1325"/>
                </a:solidFill>
              </a:rPr>
              <a:t>15</a:t>
            </a:r>
          </a:p>
        </p:txBody>
      </p:sp>
      <p:sp>
        <p:nvSpPr>
          <p:cNvPr id="14" name="TextBox 13"/>
          <p:cNvSpPr txBox="1"/>
          <p:nvPr/>
        </p:nvSpPr>
        <p:spPr>
          <a:xfrm>
            <a:off x="0" y="393771"/>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297776" y="1158767"/>
            <a:ext cx="5986584" cy="707886"/>
          </a:xfrm>
          <a:prstGeom prst="rect">
            <a:avLst/>
          </a:prstGeom>
          <a:noFill/>
        </p:spPr>
        <p:txBody>
          <a:bodyPr wrap="square" rtlCol="0">
            <a:spAutoFit/>
          </a:bodyPr>
          <a:lstStyle/>
          <a:p>
            <a:pPr algn="ctr"/>
            <a:r>
              <a:rPr lang="en-US" sz="2000" b="1" dirty="0">
                <a:solidFill>
                  <a:srgbClr val="49C2CA"/>
                </a:solidFill>
                <a:latin typeface="ITC Franklin Gothic Book Compressed"/>
              </a:rPr>
              <a:t>Project Details</a:t>
            </a:r>
            <a:r>
              <a:rPr lang="en-US" sz="2000" dirty="0"/>
              <a:t> </a:t>
            </a:r>
            <a:r>
              <a:rPr lang="en-US" sz="2000" b="1" dirty="0">
                <a:solidFill>
                  <a:srgbClr val="49C2CA"/>
                </a:solidFill>
                <a:latin typeface="ITC Franklin Gothic Book Compressed"/>
              </a:rPr>
              <a:t>by Categories </a:t>
            </a:r>
          </a:p>
          <a:p>
            <a:pPr algn="ctr"/>
            <a:endParaRPr lang="en-US" sz="2000" b="1" dirty="0">
              <a:solidFill>
                <a:srgbClr val="49C2CA"/>
              </a:solidFill>
              <a:latin typeface="ITC Franklin Gothic Book Compressed"/>
            </a:endParaRPr>
          </a:p>
        </p:txBody>
      </p:sp>
      <p:pic>
        <p:nvPicPr>
          <p:cNvPr id="6" name="Picture 5">
            <a:extLst>
              <a:ext uri="{FF2B5EF4-FFF2-40B4-BE49-F238E27FC236}">
                <a16:creationId xmlns:a16="http://schemas.microsoft.com/office/drawing/2014/main" id="{AF2518A7-57CC-44AC-B8D4-9E9BD3597F79}"/>
              </a:ext>
            </a:extLst>
          </p:cNvPr>
          <p:cNvPicPr>
            <a:picLocks noChangeAspect="1"/>
          </p:cNvPicPr>
          <p:nvPr/>
        </p:nvPicPr>
        <p:blipFill>
          <a:blip r:embed="rId4"/>
          <a:stretch>
            <a:fillRect/>
          </a:stretch>
        </p:blipFill>
        <p:spPr>
          <a:xfrm>
            <a:off x="1060614" y="2306903"/>
            <a:ext cx="7256387" cy="3202943"/>
          </a:xfrm>
          <a:prstGeom prst="rect">
            <a:avLst/>
          </a:prstGeom>
        </p:spPr>
      </p:pic>
    </p:spTree>
    <p:extLst>
      <p:ext uri="{BB962C8B-B14F-4D97-AF65-F5344CB8AC3E}">
        <p14:creationId xmlns:p14="http://schemas.microsoft.com/office/powerpoint/2010/main" val="2158157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557846" y="6510044"/>
            <a:ext cx="497254" cy="273844"/>
          </a:xfrm>
        </p:spPr>
        <p:txBody>
          <a:bodyPr/>
          <a:lstStyle/>
          <a:p>
            <a:r>
              <a:rPr lang="en-US" dirty="0">
                <a:solidFill>
                  <a:srgbClr val="0E1325"/>
                </a:solidFill>
              </a:rPr>
              <a:t>16</a:t>
            </a:r>
          </a:p>
        </p:txBody>
      </p:sp>
      <p:sp>
        <p:nvSpPr>
          <p:cNvPr id="14" name="TextBox 13"/>
          <p:cNvSpPr txBox="1"/>
          <p:nvPr/>
        </p:nvSpPr>
        <p:spPr>
          <a:xfrm>
            <a:off x="120799" y="354063"/>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281777" y="1154978"/>
            <a:ext cx="5986584" cy="1015663"/>
          </a:xfrm>
          <a:prstGeom prst="rect">
            <a:avLst/>
          </a:prstGeom>
          <a:noFill/>
        </p:spPr>
        <p:txBody>
          <a:bodyPr wrap="square" rtlCol="0">
            <a:spAutoFit/>
          </a:bodyPr>
          <a:lstStyle/>
          <a:p>
            <a:pPr algn="ctr"/>
            <a:r>
              <a:rPr lang="en-US" sz="2000" b="1" dirty="0">
                <a:solidFill>
                  <a:srgbClr val="49C2CA"/>
                </a:solidFill>
                <a:latin typeface="ITC Franklin Gothic Book Compressed"/>
              </a:rPr>
              <a:t>The Impact of Goal Amount on Success and Fail</a:t>
            </a:r>
          </a:p>
          <a:p>
            <a:pPr algn="ctr"/>
            <a:r>
              <a:rPr lang="en-US" sz="2000" b="1" dirty="0">
                <a:solidFill>
                  <a:srgbClr val="49C2CA"/>
                </a:solidFill>
                <a:latin typeface="ITC Franklin Gothic Book Compressed"/>
              </a:rPr>
              <a:t> </a:t>
            </a:r>
          </a:p>
          <a:p>
            <a:pPr algn="ctr"/>
            <a:endParaRPr lang="en-US" sz="2000" b="1" dirty="0">
              <a:solidFill>
                <a:srgbClr val="49C2CA"/>
              </a:solidFill>
              <a:latin typeface="ITC Franklin Gothic Book Compressed"/>
            </a:endParaRPr>
          </a:p>
        </p:txBody>
      </p:sp>
      <p:pic>
        <p:nvPicPr>
          <p:cNvPr id="5" name="Picture 4" descr="A screenshot of a cell phone&#10;&#10;Description generated with high confidence">
            <a:extLst>
              <a:ext uri="{FF2B5EF4-FFF2-40B4-BE49-F238E27FC236}">
                <a16:creationId xmlns:a16="http://schemas.microsoft.com/office/drawing/2014/main" id="{6E3D5A98-09C4-4292-A3C4-4CADB0EF40D0}"/>
              </a:ext>
            </a:extLst>
          </p:cNvPr>
          <p:cNvPicPr>
            <a:picLocks noChangeAspect="1"/>
          </p:cNvPicPr>
          <p:nvPr/>
        </p:nvPicPr>
        <p:blipFill>
          <a:blip r:embed="rId4"/>
          <a:stretch>
            <a:fillRect/>
          </a:stretch>
        </p:blipFill>
        <p:spPr>
          <a:xfrm>
            <a:off x="471832" y="2097854"/>
            <a:ext cx="3904783" cy="3777106"/>
          </a:xfrm>
          <a:prstGeom prst="rect">
            <a:avLst/>
          </a:prstGeom>
        </p:spPr>
      </p:pic>
      <p:pic>
        <p:nvPicPr>
          <p:cNvPr id="10" name="Picture 9" descr="A picture containing text, book&#10;&#10;Description generated with very high confidence">
            <a:extLst>
              <a:ext uri="{FF2B5EF4-FFF2-40B4-BE49-F238E27FC236}">
                <a16:creationId xmlns:a16="http://schemas.microsoft.com/office/drawing/2014/main" id="{F4B8BBD9-863E-46DE-A17A-CE1EC94CCF83}"/>
              </a:ext>
            </a:extLst>
          </p:cNvPr>
          <p:cNvPicPr>
            <a:picLocks noChangeAspect="1"/>
          </p:cNvPicPr>
          <p:nvPr/>
        </p:nvPicPr>
        <p:blipFill>
          <a:blip r:embed="rId5"/>
          <a:stretch>
            <a:fillRect/>
          </a:stretch>
        </p:blipFill>
        <p:spPr>
          <a:xfrm>
            <a:off x="5052646" y="2386781"/>
            <a:ext cx="3114007" cy="3114007"/>
          </a:xfrm>
          <a:prstGeom prst="rect">
            <a:avLst/>
          </a:prstGeom>
        </p:spPr>
      </p:pic>
    </p:spTree>
    <p:extLst>
      <p:ext uri="{BB962C8B-B14F-4D97-AF65-F5344CB8AC3E}">
        <p14:creationId xmlns:p14="http://schemas.microsoft.com/office/powerpoint/2010/main" val="3906925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323385" y="6408615"/>
            <a:ext cx="731715" cy="375273"/>
          </a:xfrm>
        </p:spPr>
        <p:txBody>
          <a:bodyPr/>
          <a:lstStyle/>
          <a:p>
            <a:r>
              <a:rPr lang="en-US" dirty="0">
                <a:solidFill>
                  <a:srgbClr val="0E1325"/>
                </a:solidFill>
              </a:rPr>
              <a:t>17</a:t>
            </a:r>
          </a:p>
        </p:txBody>
      </p:sp>
      <p:sp>
        <p:nvSpPr>
          <p:cNvPr id="14" name="TextBox 13"/>
          <p:cNvSpPr txBox="1"/>
          <p:nvPr/>
        </p:nvSpPr>
        <p:spPr>
          <a:xfrm>
            <a:off x="120799" y="425851"/>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961715" y="1127618"/>
            <a:ext cx="5986584" cy="1323439"/>
          </a:xfrm>
          <a:prstGeom prst="rect">
            <a:avLst/>
          </a:prstGeom>
          <a:noFill/>
        </p:spPr>
        <p:txBody>
          <a:bodyPr wrap="square" rtlCol="0">
            <a:spAutoFit/>
          </a:bodyPr>
          <a:lstStyle/>
          <a:p>
            <a:pPr algn="ctr"/>
            <a:r>
              <a:rPr lang="en-US" sz="2000" b="1" dirty="0">
                <a:solidFill>
                  <a:srgbClr val="49C2CA"/>
                </a:solidFill>
                <a:latin typeface="ITC Franklin Gothic Book Compressed"/>
              </a:rPr>
              <a:t>Time Impacts on Success and Fail </a:t>
            </a:r>
          </a:p>
          <a:p>
            <a:pPr algn="ctr"/>
            <a:endParaRPr lang="en-US" sz="2000" b="1" dirty="0">
              <a:solidFill>
                <a:srgbClr val="49C2CA"/>
              </a:solidFill>
              <a:latin typeface="ITC Franklin Gothic Book Compressed"/>
            </a:endParaRPr>
          </a:p>
          <a:p>
            <a:pPr algn="ctr"/>
            <a:r>
              <a:rPr lang="en-US" sz="2000" b="1" dirty="0">
                <a:solidFill>
                  <a:srgbClr val="49C2CA"/>
                </a:solidFill>
                <a:latin typeface="ITC Franklin Gothic Book Compressed"/>
              </a:rPr>
              <a:t> </a:t>
            </a:r>
          </a:p>
          <a:p>
            <a:pPr algn="ctr"/>
            <a:endParaRPr lang="en-US" sz="2000" b="1" dirty="0">
              <a:solidFill>
                <a:srgbClr val="49C2CA"/>
              </a:solidFill>
              <a:latin typeface="ITC Franklin Gothic Book Compressed"/>
            </a:endParaRPr>
          </a:p>
        </p:txBody>
      </p:sp>
      <p:pic>
        <p:nvPicPr>
          <p:cNvPr id="5" name="Picture 4">
            <a:extLst>
              <a:ext uri="{FF2B5EF4-FFF2-40B4-BE49-F238E27FC236}">
                <a16:creationId xmlns:a16="http://schemas.microsoft.com/office/drawing/2014/main" id="{6E3D5A98-09C4-4292-A3C4-4CADB0EF40D0}"/>
              </a:ext>
            </a:extLst>
          </p:cNvPr>
          <p:cNvPicPr>
            <a:picLocks noChangeAspect="1"/>
          </p:cNvPicPr>
          <p:nvPr/>
        </p:nvPicPr>
        <p:blipFill>
          <a:blip r:embed="rId4"/>
          <a:stretch>
            <a:fillRect/>
          </a:stretch>
        </p:blipFill>
        <p:spPr>
          <a:xfrm>
            <a:off x="1898292" y="2079238"/>
            <a:ext cx="5635315" cy="3713988"/>
          </a:xfrm>
          <a:prstGeom prst="rect">
            <a:avLst/>
          </a:prstGeom>
        </p:spPr>
      </p:pic>
    </p:spTree>
    <p:extLst>
      <p:ext uri="{BB962C8B-B14F-4D97-AF65-F5344CB8AC3E}">
        <p14:creationId xmlns:p14="http://schemas.microsoft.com/office/powerpoint/2010/main" val="690649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612554" y="6447692"/>
            <a:ext cx="442546" cy="336196"/>
          </a:xfrm>
        </p:spPr>
        <p:txBody>
          <a:bodyPr/>
          <a:lstStyle/>
          <a:p>
            <a:r>
              <a:rPr lang="en-US" dirty="0">
                <a:solidFill>
                  <a:srgbClr val="0E1325"/>
                </a:solidFill>
              </a:rPr>
              <a:t>18</a:t>
            </a:r>
          </a:p>
        </p:txBody>
      </p:sp>
      <p:sp>
        <p:nvSpPr>
          <p:cNvPr id="14" name="TextBox 13"/>
          <p:cNvSpPr txBox="1"/>
          <p:nvPr/>
        </p:nvSpPr>
        <p:spPr>
          <a:xfrm>
            <a:off x="0" y="288159"/>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094576" y="998076"/>
            <a:ext cx="5986584" cy="1323439"/>
          </a:xfrm>
          <a:prstGeom prst="rect">
            <a:avLst/>
          </a:prstGeom>
          <a:noFill/>
        </p:spPr>
        <p:txBody>
          <a:bodyPr wrap="square" rtlCol="0">
            <a:spAutoFit/>
          </a:bodyPr>
          <a:lstStyle/>
          <a:p>
            <a:pPr algn="ctr"/>
            <a:r>
              <a:rPr lang="en-US" sz="2000" b="1" dirty="0">
                <a:solidFill>
                  <a:srgbClr val="49C2CA"/>
                </a:solidFill>
                <a:latin typeface="ITC Franklin Gothic Book Compressed"/>
              </a:rPr>
              <a:t>Time Impacts on Success and Fail </a:t>
            </a:r>
          </a:p>
          <a:p>
            <a:pPr algn="ctr"/>
            <a:endParaRPr lang="en-US" sz="2000" b="1" dirty="0">
              <a:solidFill>
                <a:srgbClr val="49C2CA"/>
              </a:solidFill>
              <a:latin typeface="ITC Franklin Gothic Book Compressed"/>
            </a:endParaRPr>
          </a:p>
          <a:p>
            <a:pPr algn="ctr"/>
            <a:r>
              <a:rPr lang="en-US" sz="2000" b="1" dirty="0">
                <a:solidFill>
                  <a:srgbClr val="49C2CA"/>
                </a:solidFill>
                <a:latin typeface="ITC Franklin Gothic Book Compressed"/>
              </a:rPr>
              <a:t> </a:t>
            </a:r>
          </a:p>
          <a:p>
            <a:pPr algn="ctr"/>
            <a:endParaRPr lang="en-US" sz="2000" b="1" dirty="0">
              <a:solidFill>
                <a:srgbClr val="49C2CA"/>
              </a:solidFill>
              <a:latin typeface="ITC Franklin Gothic Book Compressed"/>
            </a:endParaRPr>
          </a:p>
        </p:txBody>
      </p:sp>
      <p:pic>
        <p:nvPicPr>
          <p:cNvPr id="5" name="Picture 4">
            <a:extLst>
              <a:ext uri="{FF2B5EF4-FFF2-40B4-BE49-F238E27FC236}">
                <a16:creationId xmlns:a16="http://schemas.microsoft.com/office/drawing/2014/main" id="{6E3D5A98-09C4-4292-A3C4-4CADB0EF40D0}"/>
              </a:ext>
            </a:extLst>
          </p:cNvPr>
          <p:cNvPicPr>
            <a:picLocks noChangeAspect="1"/>
          </p:cNvPicPr>
          <p:nvPr/>
        </p:nvPicPr>
        <p:blipFill>
          <a:blip r:embed="rId4"/>
          <a:stretch>
            <a:fillRect/>
          </a:stretch>
        </p:blipFill>
        <p:spPr>
          <a:xfrm>
            <a:off x="1687407" y="2054396"/>
            <a:ext cx="5361647" cy="3713988"/>
          </a:xfrm>
          <a:prstGeom prst="rect">
            <a:avLst/>
          </a:prstGeom>
        </p:spPr>
      </p:pic>
      <p:pic>
        <p:nvPicPr>
          <p:cNvPr id="6" name="Picture 5">
            <a:extLst>
              <a:ext uri="{FF2B5EF4-FFF2-40B4-BE49-F238E27FC236}">
                <a16:creationId xmlns:a16="http://schemas.microsoft.com/office/drawing/2014/main" id="{30178EBD-7E45-4748-BD8A-70F093BF424C}"/>
              </a:ext>
            </a:extLst>
          </p:cNvPr>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colorTemperature colorTemp="4700"/>
                    </a14:imgEffect>
                  </a14:imgLayer>
                </a14:imgProps>
              </a:ext>
            </a:extLst>
          </a:blip>
          <a:stretch>
            <a:fillRect/>
          </a:stretch>
        </p:blipFill>
        <p:spPr>
          <a:xfrm rot="20573549">
            <a:off x="5689527" y="427850"/>
            <a:ext cx="2719052" cy="1102639"/>
          </a:xfrm>
          <a:prstGeom prst="rect">
            <a:avLst/>
          </a:prstGeom>
        </p:spPr>
      </p:pic>
    </p:spTree>
    <p:extLst>
      <p:ext uri="{BB962C8B-B14F-4D97-AF65-F5344CB8AC3E}">
        <p14:creationId xmlns:p14="http://schemas.microsoft.com/office/powerpoint/2010/main" val="67390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4"/>
          <p:cNvSpPr>
            <a:spLocks noGrp="1"/>
          </p:cNvSpPr>
          <p:nvPr>
            <p:ph type="sldNum" sz="quarter" idx="12"/>
          </p:nvPr>
        </p:nvSpPr>
        <p:spPr>
          <a:xfrm>
            <a:off x="8448431" y="6510044"/>
            <a:ext cx="606669" cy="273844"/>
          </a:xfrm>
        </p:spPr>
        <p:txBody>
          <a:bodyPr/>
          <a:lstStyle/>
          <a:p>
            <a:r>
              <a:rPr lang="en-US" dirty="0">
                <a:solidFill>
                  <a:srgbClr val="0E1325"/>
                </a:solidFill>
              </a:rPr>
              <a:t>19</a:t>
            </a:r>
          </a:p>
        </p:txBody>
      </p:sp>
      <p:sp>
        <p:nvSpPr>
          <p:cNvPr id="14" name="TextBox 13"/>
          <p:cNvSpPr txBox="1"/>
          <p:nvPr/>
        </p:nvSpPr>
        <p:spPr>
          <a:xfrm>
            <a:off x="0" y="385526"/>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141469" y="1252664"/>
            <a:ext cx="5986584" cy="1323439"/>
          </a:xfrm>
          <a:prstGeom prst="rect">
            <a:avLst/>
          </a:prstGeom>
          <a:noFill/>
        </p:spPr>
        <p:txBody>
          <a:bodyPr wrap="square" rtlCol="0">
            <a:spAutoFit/>
          </a:bodyPr>
          <a:lstStyle/>
          <a:p>
            <a:pPr algn="ctr"/>
            <a:r>
              <a:rPr lang="en-US" sz="2000" b="1" dirty="0">
                <a:solidFill>
                  <a:srgbClr val="49C2CA"/>
                </a:solidFill>
                <a:latin typeface="ITC Franklin Gothic Book Compressed"/>
              </a:rPr>
              <a:t>Time Impacts on Success and Fail </a:t>
            </a:r>
          </a:p>
          <a:p>
            <a:pPr algn="ctr"/>
            <a:endParaRPr lang="en-US" sz="2000" b="1" dirty="0">
              <a:solidFill>
                <a:srgbClr val="49C2CA"/>
              </a:solidFill>
              <a:latin typeface="ITC Franklin Gothic Book Compressed"/>
            </a:endParaRPr>
          </a:p>
          <a:p>
            <a:pPr algn="ctr"/>
            <a:r>
              <a:rPr lang="en-US" sz="2000" b="1" dirty="0">
                <a:solidFill>
                  <a:srgbClr val="49C2CA"/>
                </a:solidFill>
                <a:latin typeface="ITC Franklin Gothic Book Compressed"/>
              </a:rPr>
              <a:t> </a:t>
            </a:r>
          </a:p>
          <a:p>
            <a:pPr algn="ctr"/>
            <a:endParaRPr lang="en-US" sz="2000" b="1" dirty="0">
              <a:solidFill>
                <a:srgbClr val="49C2CA"/>
              </a:solidFill>
              <a:latin typeface="ITC Franklin Gothic Book Compressed"/>
            </a:endParaRPr>
          </a:p>
        </p:txBody>
      </p:sp>
      <p:pic>
        <p:nvPicPr>
          <p:cNvPr id="5" name="Picture 4">
            <a:extLst>
              <a:ext uri="{FF2B5EF4-FFF2-40B4-BE49-F238E27FC236}">
                <a16:creationId xmlns:a16="http://schemas.microsoft.com/office/drawing/2014/main" id="{6E3D5A98-09C4-4292-A3C4-4CADB0EF40D0}"/>
              </a:ext>
            </a:extLst>
          </p:cNvPr>
          <p:cNvPicPr>
            <a:picLocks noChangeAspect="1"/>
          </p:cNvPicPr>
          <p:nvPr/>
        </p:nvPicPr>
        <p:blipFill>
          <a:blip r:embed="rId4"/>
          <a:stretch>
            <a:fillRect/>
          </a:stretch>
        </p:blipFill>
        <p:spPr>
          <a:xfrm>
            <a:off x="1775952" y="2125441"/>
            <a:ext cx="5361647" cy="3418381"/>
          </a:xfrm>
          <a:prstGeom prst="rect">
            <a:avLst/>
          </a:prstGeom>
        </p:spPr>
      </p:pic>
    </p:spTree>
    <p:extLst>
      <p:ext uri="{BB962C8B-B14F-4D97-AF65-F5344CB8AC3E}">
        <p14:creationId xmlns:p14="http://schemas.microsoft.com/office/powerpoint/2010/main" val="300107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662" y="0"/>
            <a:ext cx="9580816" cy="6858000"/>
          </a:xfrm>
          <a:prstGeom prst="rect">
            <a:avLst/>
          </a:prstGeom>
        </p:spPr>
      </p:pic>
      <p:sp>
        <p:nvSpPr>
          <p:cNvPr id="7" name="Slide Number Placeholder 14"/>
          <p:cNvSpPr>
            <a:spLocks noGrp="1"/>
          </p:cNvSpPr>
          <p:nvPr>
            <p:ph type="sldNum" sz="quarter" idx="12"/>
          </p:nvPr>
        </p:nvSpPr>
        <p:spPr>
          <a:xfrm>
            <a:off x="8707426" y="6513063"/>
            <a:ext cx="335564" cy="273844"/>
          </a:xfrm>
        </p:spPr>
        <p:txBody>
          <a:bodyPr/>
          <a:lstStyle/>
          <a:p>
            <a:fld id="{4C05260C-CCC0-D846-A270-DEDC140A797A}" type="slidenum">
              <a:rPr lang="en-US" smtClean="0">
                <a:solidFill>
                  <a:schemeClr val="bg1"/>
                </a:solidFill>
              </a:rPr>
              <a:t>2</a:t>
            </a:fld>
            <a:endParaRPr lang="en-US" dirty="0">
              <a:solidFill>
                <a:schemeClr val="bg1"/>
              </a:solidFill>
            </a:endParaRPr>
          </a:p>
        </p:txBody>
      </p:sp>
      <p:sp>
        <p:nvSpPr>
          <p:cNvPr id="8" name="TextBox 7"/>
          <p:cNvSpPr txBox="1"/>
          <p:nvPr/>
        </p:nvSpPr>
        <p:spPr>
          <a:xfrm>
            <a:off x="457204" y="370009"/>
            <a:ext cx="7311287" cy="1415772"/>
          </a:xfrm>
          <a:prstGeom prst="rect">
            <a:avLst/>
          </a:prstGeom>
          <a:noFill/>
        </p:spPr>
        <p:txBody>
          <a:bodyPr wrap="square" rtlCol="0">
            <a:spAutoFit/>
          </a:bodyPr>
          <a:lstStyle/>
          <a:p>
            <a:r>
              <a:rPr lang="en-US" sz="5400" b="1" spc="225" dirty="0">
                <a:solidFill>
                  <a:schemeClr val="bg1"/>
                </a:solidFill>
                <a:latin typeface="ITC Franklin Gothic Demi Extra Compressed" charset="0"/>
                <a:ea typeface="ITC Franklin Gothic Demi Extra Compressed" charset="0"/>
                <a:cs typeface="ITC Franklin Gothic Demi Extra Compressed" charset="0"/>
              </a:rPr>
              <a:t>AGENDA </a:t>
            </a:r>
            <a:endParaRPr lang="en-US" sz="3200" dirty="0">
              <a:solidFill>
                <a:schemeClr val="bg1"/>
              </a:solidFill>
              <a:latin typeface="ITC Franklin Gothic Book Condensed" charset="0"/>
              <a:ea typeface="ITC Franklin Gothic Book Condensed" charset="0"/>
              <a:cs typeface="ITC Franklin Gothic Book Condensed" charset="0"/>
            </a:endParaRPr>
          </a:p>
          <a:p>
            <a:endParaRPr lang="en-US" sz="3200" dirty="0">
              <a:solidFill>
                <a:schemeClr val="bg1"/>
              </a:solidFill>
              <a:latin typeface="ITC Franklin Gothic Book Condensed" charset="0"/>
              <a:ea typeface="ITC Franklin Gothic Book Condensed" charset="0"/>
              <a:cs typeface="ITC Franklin Gothic Book Condensed" charset="0"/>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50" y="6134984"/>
            <a:ext cx="1664556" cy="582857"/>
          </a:xfrm>
          <a:prstGeom prst="rect">
            <a:avLst/>
          </a:prstGeom>
        </p:spPr>
      </p:pic>
      <p:sp>
        <p:nvSpPr>
          <p:cNvPr id="2" name="TextBox 1">
            <a:extLst>
              <a:ext uri="{FF2B5EF4-FFF2-40B4-BE49-F238E27FC236}">
                <a16:creationId xmlns:a16="http://schemas.microsoft.com/office/drawing/2014/main" id="{E443E475-CEE3-44AF-AB1C-1F9B29B0E669}"/>
              </a:ext>
            </a:extLst>
          </p:cNvPr>
          <p:cNvSpPr txBox="1"/>
          <p:nvPr/>
        </p:nvSpPr>
        <p:spPr>
          <a:xfrm>
            <a:off x="457204" y="2047631"/>
            <a:ext cx="4493846" cy="3416320"/>
          </a:xfrm>
          <a:prstGeom prst="rect">
            <a:avLst/>
          </a:prstGeom>
          <a:noFill/>
        </p:spPr>
        <p:txBody>
          <a:bodyPr wrap="square" rtlCol="0">
            <a:spAutoFit/>
          </a:bodyPr>
          <a:lstStyle/>
          <a:p>
            <a:pPr marL="257175" indent="-257175">
              <a:buClr>
                <a:schemeClr val="bg1"/>
              </a:buClr>
              <a:buSzPct val="85000"/>
              <a:buFont typeface="Arial" charset="0"/>
              <a:buChar char="•"/>
            </a:pPr>
            <a:r>
              <a:rPr lang="en-US" b="1" dirty="0">
                <a:solidFill>
                  <a:schemeClr val="bg1"/>
                </a:solidFill>
                <a:latin typeface="Franklin Gothic Demi" charset="0"/>
                <a:ea typeface="Franklin Gothic Demi" charset="0"/>
                <a:cs typeface="Franklin Gothic Demi" charset="0"/>
              </a:rPr>
              <a:t>Introduction</a:t>
            </a:r>
          </a:p>
          <a:p>
            <a:pPr>
              <a:buClr>
                <a:schemeClr val="bg1"/>
              </a:buClr>
              <a:buSzPct val="85000"/>
            </a:pPr>
            <a:endParaRPr lang="en-US" i="1" dirty="0">
              <a:solidFill>
                <a:schemeClr val="bg1"/>
              </a:solidFill>
              <a:latin typeface="Bodoni Book" charset="0"/>
              <a:ea typeface="Bodoni Book" charset="0"/>
              <a:cs typeface="Bodoni Book" charset="0"/>
            </a:endParaRPr>
          </a:p>
          <a:p>
            <a:pPr marL="257175" indent="-257175">
              <a:buClr>
                <a:schemeClr val="bg1"/>
              </a:buClr>
              <a:buSzPct val="85000"/>
              <a:buFont typeface="Arial" charset="0"/>
              <a:buChar char="•"/>
            </a:pPr>
            <a:r>
              <a:rPr lang="en-US" b="1" dirty="0">
                <a:solidFill>
                  <a:schemeClr val="bg1"/>
                </a:solidFill>
                <a:latin typeface="Franklin Gothic Demi" charset="0"/>
                <a:ea typeface="Franklin Gothic Demi" charset="0"/>
                <a:cs typeface="Franklin Gothic Demi" charset="0"/>
              </a:rPr>
              <a:t>Dataset </a:t>
            </a:r>
          </a:p>
          <a:p>
            <a:pPr marL="257175" indent="-257175">
              <a:buClr>
                <a:schemeClr val="bg1"/>
              </a:buClr>
              <a:buSzPct val="85000"/>
              <a:buFont typeface="Arial" charset="0"/>
              <a:buChar char="•"/>
            </a:pPr>
            <a:endParaRPr lang="en-US" b="1" dirty="0">
              <a:solidFill>
                <a:schemeClr val="bg1"/>
              </a:solidFill>
              <a:latin typeface="Franklin Gothic Demi" charset="0"/>
              <a:ea typeface="Franklin Gothic Demi" charset="0"/>
              <a:cs typeface="Franklin Gothic Demi" charset="0"/>
            </a:endParaRPr>
          </a:p>
          <a:p>
            <a:pPr marL="257175" indent="-257175">
              <a:buClr>
                <a:schemeClr val="bg1"/>
              </a:buClr>
              <a:buSzPct val="85000"/>
              <a:buFont typeface="Arial" charset="0"/>
              <a:buChar char="•"/>
            </a:pPr>
            <a:r>
              <a:rPr lang="en-US" b="1" dirty="0">
                <a:solidFill>
                  <a:schemeClr val="bg1"/>
                </a:solidFill>
                <a:latin typeface="Franklin Gothic Demi" charset="0"/>
                <a:ea typeface="Bodoni Book" charset="0"/>
                <a:cs typeface="Bodoni Book" charset="0"/>
              </a:rPr>
              <a:t>Exploratory Data Analysis</a:t>
            </a:r>
            <a:br>
              <a:rPr lang="en-US" i="1" dirty="0">
                <a:solidFill>
                  <a:schemeClr val="bg1"/>
                </a:solidFill>
                <a:latin typeface="Bodoni Book" charset="0"/>
                <a:ea typeface="Bodoni Book" charset="0"/>
                <a:cs typeface="Bodoni Book" charset="0"/>
              </a:rPr>
            </a:br>
            <a:endParaRPr lang="en-US" i="1" dirty="0">
              <a:solidFill>
                <a:schemeClr val="bg1"/>
              </a:solidFill>
              <a:latin typeface="Bodoni Book" charset="0"/>
              <a:ea typeface="Bodoni Book" charset="0"/>
              <a:cs typeface="Bodoni Book" charset="0"/>
            </a:endParaRPr>
          </a:p>
          <a:p>
            <a:pPr marL="257175" indent="-257175">
              <a:buClr>
                <a:schemeClr val="bg1"/>
              </a:buClr>
              <a:buSzPct val="85000"/>
              <a:buFont typeface="Arial" charset="0"/>
              <a:buChar char="•"/>
            </a:pPr>
            <a:r>
              <a:rPr lang="en-US" b="1" dirty="0">
                <a:solidFill>
                  <a:schemeClr val="bg1"/>
                </a:solidFill>
                <a:latin typeface="Franklin Gothic Demi" charset="0"/>
                <a:ea typeface="ITC Franklin Gothic Demi Condensed" charset="0"/>
                <a:cs typeface="ITC Franklin Gothic Demi Condensed" charset="0"/>
              </a:rPr>
              <a:t>Predictive Analysis </a:t>
            </a:r>
          </a:p>
          <a:p>
            <a:pPr marL="257175" indent="-257175">
              <a:buClr>
                <a:schemeClr val="bg1"/>
              </a:buClr>
              <a:buSzPct val="85000"/>
              <a:buFont typeface="Arial" charset="0"/>
              <a:buChar char="•"/>
            </a:pPr>
            <a:endParaRPr lang="en-US" b="1" dirty="0">
              <a:solidFill>
                <a:schemeClr val="bg1"/>
              </a:solidFill>
              <a:latin typeface="Franklin Gothic Demi" charset="0"/>
              <a:ea typeface="ITC Franklin Gothic Demi Condensed" charset="0"/>
              <a:cs typeface="ITC Franklin Gothic Demi Condensed" charset="0"/>
            </a:endParaRPr>
          </a:p>
          <a:p>
            <a:pPr marL="257175" indent="-257175">
              <a:buClr>
                <a:schemeClr val="bg1"/>
              </a:buClr>
              <a:buSzPct val="85000"/>
              <a:buFont typeface="Arial" charset="0"/>
              <a:buChar char="•"/>
            </a:pPr>
            <a:r>
              <a:rPr lang="en-US" b="1" dirty="0">
                <a:solidFill>
                  <a:schemeClr val="bg1"/>
                </a:solidFill>
                <a:latin typeface="Franklin Gothic Demi" charset="0"/>
                <a:ea typeface="ITC Franklin Gothic Demi Condensed" charset="0"/>
                <a:cs typeface="ITC Franklin Gothic Demi Condensed" charset="0"/>
              </a:rPr>
              <a:t>Testing</a:t>
            </a:r>
          </a:p>
          <a:p>
            <a:pPr marL="257175" indent="-257175">
              <a:buClr>
                <a:schemeClr val="bg1"/>
              </a:buClr>
              <a:buSzPct val="85000"/>
              <a:buFont typeface="Arial" charset="0"/>
              <a:buChar char="•"/>
            </a:pPr>
            <a:endParaRPr lang="en-US" b="1" dirty="0">
              <a:solidFill>
                <a:schemeClr val="bg1"/>
              </a:solidFill>
              <a:latin typeface="Franklin Gothic Demi" charset="0"/>
              <a:ea typeface="ITC Franklin Gothic Demi Condensed" charset="0"/>
              <a:cs typeface="ITC Franklin Gothic Demi Condensed" charset="0"/>
            </a:endParaRPr>
          </a:p>
          <a:p>
            <a:pPr marL="257175" indent="-257175">
              <a:buClr>
                <a:schemeClr val="bg1"/>
              </a:buClr>
              <a:buSzPct val="85000"/>
              <a:buFont typeface="Arial" charset="0"/>
              <a:buChar char="•"/>
            </a:pPr>
            <a:r>
              <a:rPr lang="en-US" b="1" dirty="0">
                <a:solidFill>
                  <a:schemeClr val="bg1"/>
                </a:solidFill>
                <a:latin typeface="Franklin Gothic Demi" charset="0"/>
                <a:ea typeface="ITC Franklin Gothic Demi Condensed" charset="0"/>
                <a:cs typeface="ITC Franklin Gothic Demi Condensed" charset="0"/>
              </a:rPr>
              <a:t>Conclusion </a:t>
            </a:r>
            <a:endParaRPr lang="en-US" i="1" dirty="0">
              <a:solidFill>
                <a:schemeClr val="bg1"/>
              </a:solidFill>
              <a:latin typeface="Bodoni Book" charset="0"/>
              <a:ea typeface="Bodoni Book" charset="0"/>
              <a:cs typeface="Bodoni Book" charset="0"/>
            </a:endParaRPr>
          </a:p>
          <a:p>
            <a:endParaRPr lang="en-US" dirty="0"/>
          </a:p>
        </p:txBody>
      </p:sp>
    </p:spTree>
    <p:extLst>
      <p:ext uri="{BB962C8B-B14F-4D97-AF65-F5344CB8AC3E}">
        <p14:creationId xmlns:p14="http://schemas.microsoft.com/office/powerpoint/2010/main" val="34960789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17399" y="643467"/>
            <a:ext cx="8408193"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2800" b="1" kern="1200" spc="225">
                <a:solidFill>
                  <a:schemeClr val="bg1"/>
                </a:solidFill>
                <a:latin typeface="+mj-lt"/>
                <a:ea typeface="+mj-ea"/>
                <a:cs typeface="+mj-cs"/>
              </a:rPr>
              <a:t>PREDICTIVE ANALYSIS </a:t>
            </a:r>
          </a:p>
        </p:txBody>
      </p:sp>
      <p:pic>
        <p:nvPicPr>
          <p:cNvPr id="5" name="Picture 4">
            <a:extLst>
              <a:ext uri="{FF2B5EF4-FFF2-40B4-BE49-F238E27FC236}">
                <a16:creationId xmlns:a16="http://schemas.microsoft.com/office/drawing/2014/main" id="{4646CD0F-C834-443F-8C40-08D402E84C91}"/>
              </a:ext>
            </a:extLst>
          </p:cNvPr>
          <p:cNvPicPr>
            <a:picLocks noChangeAspect="1"/>
          </p:cNvPicPr>
          <p:nvPr/>
        </p:nvPicPr>
        <p:blipFill>
          <a:blip r:embed="rId3"/>
          <a:stretch>
            <a:fillRect/>
          </a:stretch>
        </p:blipFill>
        <p:spPr>
          <a:xfrm>
            <a:off x="666044" y="1675227"/>
            <a:ext cx="7811910" cy="4394199"/>
          </a:xfrm>
          <a:prstGeom prst="rect">
            <a:avLst/>
          </a:prstGeom>
        </p:spPr>
      </p:pic>
      <p:pic>
        <p:nvPicPr>
          <p:cNvPr id="11" name="Picture 10" descr="A close up of a logo&#10;&#10;Description generated with very high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Tree>
    <p:extLst>
      <p:ext uri="{BB962C8B-B14F-4D97-AF65-F5344CB8AC3E}">
        <p14:creationId xmlns:p14="http://schemas.microsoft.com/office/powerpoint/2010/main" val="735119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38690" y="754274"/>
            <a:ext cx="4378835" cy="553998"/>
          </a:xfrm>
          <a:prstGeom prst="rect">
            <a:avLst/>
          </a:prstGeom>
          <a:noFill/>
        </p:spPr>
        <p:txBody>
          <a:bodyPr wrap="square" rtlCol="0">
            <a:spAutoFit/>
          </a:bodyPr>
          <a:lstStyle/>
          <a:p>
            <a:r>
              <a:rPr lang="en-US" sz="3000" b="1" spc="225" dirty="0">
                <a:solidFill>
                  <a:srgbClr val="0E1325"/>
                </a:solidFill>
                <a:latin typeface="ITC Franklin Gothic Demi Extra Compressed" charset="0"/>
                <a:ea typeface="ITC Franklin Gothic Demi Extra Compressed" charset="0"/>
                <a:cs typeface="ITC Franklin Gothic Demi Extra Compressed" charset="0"/>
              </a:rPr>
              <a:t>PREDICTIVE ANALYSIS </a:t>
            </a:r>
          </a:p>
        </p:txBody>
      </p:sp>
      <p:sp>
        <p:nvSpPr>
          <p:cNvPr id="10" name="Slide Number Placeholder 14"/>
          <p:cNvSpPr>
            <a:spLocks noGrp="1"/>
          </p:cNvSpPr>
          <p:nvPr>
            <p:ph type="sldNum" sz="quarter" idx="12"/>
          </p:nvPr>
        </p:nvSpPr>
        <p:spPr>
          <a:xfrm>
            <a:off x="8448431" y="6416431"/>
            <a:ext cx="594559" cy="354260"/>
          </a:xfrm>
        </p:spPr>
        <p:txBody>
          <a:bodyPr/>
          <a:lstStyle/>
          <a:p>
            <a:r>
              <a:rPr lang="en-US" dirty="0">
                <a:solidFill>
                  <a:srgbClr val="0E1325"/>
                </a:solidFill>
              </a:rPr>
              <a:t>21</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4" name="TextBox 3">
            <a:extLst>
              <a:ext uri="{FF2B5EF4-FFF2-40B4-BE49-F238E27FC236}">
                <a16:creationId xmlns:a16="http://schemas.microsoft.com/office/drawing/2014/main" id="{B6AFEE41-188D-41CF-95E5-C54DA5110B2E}"/>
              </a:ext>
            </a:extLst>
          </p:cNvPr>
          <p:cNvSpPr txBox="1"/>
          <p:nvPr/>
        </p:nvSpPr>
        <p:spPr>
          <a:xfrm flipH="1">
            <a:off x="-1032507" y="1538535"/>
            <a:ext cx="4629054" cy="400110"/>
          </a:xfrm>
          <a:prstGeom prst="rect">
            <a:avLst/>
          </a:prstGeom>
          <a:noFill/>
        </p:spPr>
        <p:txBody>
          <a:bodyPr wrap="square" rtlCol="0">
            <a:spAutoFit/>
          </a:bodyPr>
          <a:lstStyle/>
          <a:p>
            <a:pPr algn="ctr"/>
            <a:r>
              <a:rPr lang="en-US" sz="2000" b="1" dirty="0">
                <a:solidFill>
                  <a:srgbClr val="D6AA00"/>
                </a:solidFill>
                <a:latin typeface="ITC Franklin Gothic Book Compressed"/>
              </a:rPr>
              <a:t>Significant Variables </a:t>
            </a:r>
          </a:p>
        </p:txBody>
      </p:sp>
      <p:pic>
        <p:nvPicPr>
          <p:cNvPr id="14" name="Picture 13" descr="A screenshot of a cell phone&#10;&#10;Description generated with very high confidence">
            <a:extLst>
              <a:ext uri="{FF2B5EF4-FFF2-40B4-BE49-F238E27FC236}">
                <a16:creationId xmlns:a16="http://schemas.microsoft.com/office/drawing/2014/main" id="{09D41909-D44B-4937-8213-CD9630C5E760}"/>
              </a:ext>
            </a:extLst>
          </p:cNvPr>
          <p:cNvPicPr>
            <a:picLocks noChangeAspect="1"/>
          </p:cNvPicPr>
          <p:nvPr/>
        </p:nvPicPr>
        <p:blipFill>
          <a:blip r:embed="rId4"/>
          <a:stretch>
            <a:fillRect/>
          </a:stretch>
        </p:blipFill>
        <p:spPr>
          <a:xfrm>
            <a:off x="2447025" y="2445908"/>
            <a:ext cx="3985036" cy="251326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6374081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93165" y="792050"/>
            <a:ext cx="4378835" cy="553998"/>
          </a:xfrm>
          <a:prstGeom prst="rect">
            <a:avLst/>
          </a:prstGeom>
          <a:noFill/>
        </p:spPr>
        <p:txBody>
          <a:bodyPr wrap="square" rtlCol="0">
            <a:spAutoFit/>
          </a:bodyPr>
          <a:lstStyle/>
          <a:p>
            <a:r>
              <a:rPr lang="en-US" sz="3000" b="1" spc="225" dirty="0">
                <a:solidFill>
                  <a:srgbClr val="0E1325"/>
                </a:solidFill>
                <a:latin typeface="ITC Franklin Gothic Demi Extra Compressed" charset="0"/>
                <a:ea typeface="ITC Franklin Gothic Demi Extra Compressed" charset="0"/>
                <a:cs typeface="ITC Franklin Gothic Demi Extra Compressed" charset="0"/>
              </a:rPr>
              <a:t>PREDICTIVE ANALYSIS </a:t>
            </a:r>
          </a:p>
        </p:txBody>
      </p:sp>
      <p:sp>
        <p:nvSpPr>
          <p:cNvPr id="10" name="Slide Number Placeholder 14"/>
          <p:cNvSpPr>
            <a:spLocks noGrp="1"/>
          </p:cNvSpPr>
          <p:nvPr>
            <p:ph type="sldNum" sz="quarter" idx="12"/>
          </p:nvPr>
        </p:nvSpPr>
        <p:spPr>
          <a:xfrm>
            <a:off x="8346831" y="6314831"/>
            <a:ext cx="696159" cy="455860"/>
          </a:xfrm>
        </p:spPr>
        <p:txBody>
          <a:bodyPr/>
          <a:lstStyle/>
          <a:p>
            <a:r>
              <a:rPr lang="en-US" dirty="0">
                <a:solidFill>
                  <a:srgbClr val="0E1325"/>
                </a:solidFill>
              </a:rPr>
              <a:t>22</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graphicFrame>
        <p:nvGraphicFramePr>
          <p:cNvPr id="2" name="Table 1">
            <a:extLst>
              <a:ext uri="{FF2B5EF4-FFF2-40B4-BE49-F238E27FC236}">
                <a16:creationId xmlns:a16="http://schemas.microsoft.com/office/drawing/2014/main" id="{A5029E9E-C03E-49D3-8A32-7F0CC4B545BA}"/>
              </a:ext>
            </a:extLst>
          </p:cNvPr>
          <p:cNvGraphicFramePr>
            <a:graphicFrameLocks noGrp="1"/>
          </p:cNvGraphicFramePr>
          <p:nvPr>
            <p:extLst>
              <p:ext uri="{D42A27DB-BD31-4B8C-83A1-F6EECF244321}">
                <p14:modId xmlns:p14="http://schemas.microsoft.com/office/powerpoint/2010/main" val="3613337809"/>
              </p:ext>
            </p:extLst>
          </p:nvPr>
        </p:nvGraphicFramePr>
        <p:xfrm>
          <a:off x="1392068" y="2399324"/>
          <a:ext cx="6001284" cy="1500552"/>
        </p:xfrm>
        <a:graphic>
          <a:graphicData uri="http://schemas.openxmlformats.org/drawingml/2006/table">
            <a:tbl>
              <a:tblPr>
                <a:effectLst>
                  <a:outerShdw blurRad="50800" dist="38100" algn="l" rotWithShape="0">
                    <a:prstClr val="black">
                      <a:alpha val="40000"/>
                    </a:prstClr>
                  </a:outerShdw>
                  <a:reflection blurRad="6350" stA="52000" endA="300" endPos="35000" dir="5400000" sy="-100000" algn="bl" rotWithShape="0"/>
                </a:effectLst>
                <a:tableStyleId>{E269D01E-BC32-4049-B463-5C60D7B0CCD2}</a:tableStyleId>
              </a:tblPr>
              <a:tblGrid>
                <a:gridCol w="2048057">
                  <a:extLst>
                    <a:ext uri="{9D8B030D-6E8A-4147-A177-3AD203B41FA5}">
                      <a16:colId xmlns:a16="http://schemas.microsoft.com/office/drawing/2014/main" val="2456817956"/>
                    </a:ext>
                  </a:extLst>
                </a:gridCol>
                <a:gridCol w="1595579">
                  <a:extLst>
                    <a:ext uri="{9D8B030D-6E8A-4147-A177-3AD203B41FA5}">
                      <a16:colId xmlns:a16="http://schemas.microsoft.com/office/drawing/2014/main" val="892256761"/>
                    </a:ext>
                  </a:extLst>
                </a:gridCol>
                <a:gridCol w="2357648">
                  <a:extLst>
                    <a:ext uri="{9D8B030D-6E8A-4147-A177-3AD203B41FA5}">
                      <a16:colId xmlns:a16="http://schemas.microsoft.com/office/drawing/2014/main" val="2122994958"/>
                    </a:ext>
                  </a:extLst>
                </a:gridCol>
              </a:tblGrid>
              <a:tr h="387438">
                <a:tc>
                  <a:txBody>
                    <a:bodyPr/>
                    <a:lstStyle/>
                    <a:p>
                      <a:pPr algn="l" fontAlgn="b"/>
                      <a:r>
                        <a:rPr lang="en-US" sz="1800" b="1" u="none" strike="noStrike" dirty="0">
                          <a:solidFill>
                            <a:schemeClr val="bg1"/>
                          </a:solidFill>
                          <a:effectLst/>
                          <a:latin typeface="BODONI POSTER COMPRESSED"/>
                        </a:rPr>
                        <a:t> </a:t>
                      </a:r>
                      <a:endParaRPr lang="en-US" sz="1800" b="1" i="0" u="none" strike="noStrike" dirty="0">
                        <a:solidFill>
                          <a:schemeClr val="bg1"/>
                        </a:solidFill>
                        <a:effectLst/>
                        <a:latin typeface="BODONI POSTER COMPRESSED"/>
                      </a:endParaRPr>
                    </a:p>
                  </a:txBody>
                  <a:tcPr marL="4763" marR="4763" marT="4763" marB="0" anchor="b">
                    <a:cell3D prstMaterial="dkEdge">
                      <a:bevel w="50800" prst="hardEdge"/>
                      <a:lightRig rig="flood" dir="t"/>
                    </a:cell3D>
                    <a:solidFill>
                      <a:schemeClr val="tx1"/>
                    </a:solidFill>
                  </a:tcPr>
                </a:tc>
                <a:tc>
                  <a:txBody>
                    <a:bodyPr/>
                    <a:lstStyle/>
                    <a:p>
                      <a:pPr algn="ctr" fontAlgn="b"/>
                      <a:r>
                        <a:rPr lang="en-US" sz="1600" b="1" u="none" strike="noStrike" dirty="0">
                          <a:solidFill>
                            <a:schemeClr val="bg1"/>
                          </a:solidFill>
                          <a:effectLst/>
                          <a:latin typeface="BODONI POSTER COMPRESSED"/>
                        </a:rPr>
                        <a:t>Accuracy</a:t>
                      </a:r>
                      <a:endParaRPr lang="en-US" sz="1600" b="1" i="1" u="none" strike="noStrike" dirty="0">
                        <a:solidFill>
                          <a:schemeClr val="bg1"/>
                        </a:solidFill>
                        <a:effectLst/>
                        <a:latin typeface="BODONI POSTER COMPRESSED"/>
                      </a:endParaRPr>
                    </a:p>
                  </a:txBody>
                  <a:tcPr marL="4763" marR="4763" marT="4763" marB="0" anchor="b">
                    <a:cell3D prstMaterial="dkEdge">
                      <a:bevel w="50800" prst="hardEdge"/>
                      <a:lightRig rig="flood" dir="t"/>
                    </a:cell3D>
                    <a:solidFill>
                      <a:schemeClr val="tx1"/>
                    </a:solidFill>
                  </a:tcPr>
                </a:tc>
                <a:tc>
                  <a:txBody>
                    <a:bodyPr/>
                    <a:lstStyle/>
                    <a:p>
                      <a:pPr algn="ctr" fontAlgn="b"/>
                      <a:r>
                        <a:rPr lang="en-US" sz="1600" b="1" u="none" strike="noStrike" dirty="0">
                          <a:solidFill>
                            <a:schemeClr val="bg1"/>
                          </a:solidFill>
                          <a:effectLst/>
                          <a:latin typeface="BODONI POSTER COMPRESSED"/>
                        </a:rPr>
                        <a:t>Area under ROC</a:t>
                      </a:r>
                      <a:endParaRPr lang="en-US" sz="1600" b="1" i="1" u="none" strike="noStrike" dirty="0">
                        <a:solidFill>
                          <a:schemeClr val="bg1"/>
                        </a:solidFill>
                        <a:effectLst/>
                        <a:latin typeface="BODONI POSTER COMPRESSED"/>
                      </a:endParaRPr>
                    </a:p>
                  </a:txBody>
                  <a:tcPr marL="4763" marR="4763" marT="4763" marB="0" anchor="b">
                    <a:cell3D prstMaterial="dkEdge">
                      <a:bevel w="50800" prst="hardEdge"/>
                      <a:lightRig rig="flood" dir="t"/>
                    </a:cell3D>
                    <a:solidFill>
                      <a:schemeClr val="tx1"/>
                    </a:solidFill>
                  </a:tcPr>
                </a:tc>
                <a:extLst>
                  <a:ext uri="{0D108BD9-81ED-4DB2-BD59-A6C34878D82A}">
                    <a16:rowId xmlns:a16="http://schemas.microsoft.com/office/drawing/2014/main" val="2340670035"/>
                  </a:ext>
                </a:extLst>
              </a:tr>
              <a:tr h="435398">
                <a:tc>
                  <a:txBody>
                    <a:bodyPr/>
                    <a:lstStyle/>
                    <a:p>
                      <a:pPr algn="l" fontAlgn="b"/>
                      <a:r>
                        <a:rPr lang="en-US" sz="1800" b="1" u="none" strike="noStrike">
                          <a:solidFill>
                            <a:schemeClr val="bg1"/>
                          </a:solidFill>
                          <a:effectLst/>
                          <a:latin typeface="BODONI POSTER COMPRESSED"/>
                        </a:rPr>
                        <a:t>Random Forest</a:t>
                      </a:r>
                      <a:endParaRPr lang="en-US" sz="1800" b="1" i="0" u="none" strike="noStrike">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b"/>
                      <a:r>
                        <a:rPr lang="en-US" sz="1600" b="1" u="none" strike="noStrike" dirty="0">
                          <a:solidFill>
                            <a:schemeClr val="bg1"/>
                          </a:solidFill>
                          <a:effectLst/>
                          <a:latin typeface="BODONI POSTER COMPRESSED"/>
                        </a:rPr>
                        <a:t>63.15%</a:t>
                      </a:r>
                      <a:endParaRPr lang="en-US" sz="1600" b="1" i="0" u="none" strike="noStrike" dirty="0">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ctr"/>
                      <a:r>
                        <a:rPr lang="en-US" sz="1600" b="1" u="none" strike="noStrike" dirty="0">
                          <a:solidFill>
                            <a:schemeClr val="bg1"/>
                          </a:solidFill>
                          <a:effectLst/>
                          <a:latin typeface="BODONI POSTER COMPRESSED"/>
                        </a:rPr>
                        <a:t>0.615</a:t>
                      </a:r>
                      <a:endParaRPr lang="en-US" sz="1600" b="1" i="0" u="none" strike="noStrike" dirty="0">
                        <a:solidFill>
                          <a:schemeClr val="bg1"/>
                        </a:solidFill>
                        <a:effectLst/>
                        <a:latin typeface="BODONI POSTER COMPRESSED"/>
                      </a:endParaRPr>
                    </a:p>
                  </a:txBody>
                  <a:tcPr marL="4763" marR="4763" marT="4763" marB="0" anchor="ctr">
                    <a:cell3D prstMaterial="dkEdge">
                      <a:bevel w="50800" prst="hardEdge"/>
                      <a:lightRig rig="flood" dir="t"/>
                    </a:cell3D>
                  </a:tcPr>
                </a:tc>
                <a:extLst>
                  <a:ext uri="{0D108BD9-81ED-4DB2-BD59-A6C34878D82A}">
                    <a16:rowId xmlns:a16="http://schemas.microsoft.com/office/drawing/2014/main" val="3458183084"/>
                  </a:ext>
                </a:extLst>
              </a:tr>
              <a:tr h="338858">
                <a:tc>
                  <a:txBody>
                    <a:bodyPr/>
                    <a:lstStyle/>
                    <a:p>
                      <a:pPr algn="l" fontAlgn="b"/>
                      <a:r>
                        <a:rPr lang="en-US" sz="1800" b="1" u="none" strike="noStrike">
                          <a:solidFill>
                            <a:schemeClr val="bg1"/>
                          </a:solidFill>
                          <a:effectLst/>
                          <a:latin typeface="BODONI POSTER COMPRESSED"/>
                        </a:rPr>
                        <a:t>Logistic</a:t>
                      </a:r>
                      <a:endParaRPr lang="en-US" sz="1800" b="1" i="0" u="none" strike="noStrike">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b"/>
                      <a:r>
                        <a:rPr lang="en-US" sz="1600" b="1" u="none" strike="noStrike">
                          <a:solidFill>
                            <a:schemeClr val="bg1"/>
                          </a:solidFill>
                          <a:effectLst/>
                          <a:latin typeface="BODONI POSTER COMPRESSED"/>
                        </a:rPr>
                        <a:t>59.83%</a:t>
                      </a:r>
                      <a:endParaRPr lang="en-US" sz="1600" b="1" i="0" u="none" strike="noStrike">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ctr"/>
                      <a:r>
                        <a:rPr lang="en-US" sz="1600" b="1" u="none" strike="noStrike" dirty="0">
                          <a:solidFill>
                            <a:schemeClr val="bg1"/>
                          </a:solidFill>
                          <a:effectLst/>
                          <a:latin typeface="BODONI POSTER COMPRESSED"/>
                        </a:rPr>
                        <a:t>0.538</a:t>
                      </a:r>
                      <a:endParaRPr lang="en-US" sz="1600" b="1" i="0" u="none" strike="noStrike" dirty="0">
                        <a:solidFill>
                          <a:schemeClr val="bg1"/>
                        </a:solidFill>
                        <a:effectLst/>
                        <a:latin typeface="BODONI POSTER COMPRESSED"/>
                      </a:endParaRPr>
                    </a:p>
                  </a:txBody>
                  <a:tcPr marL="4763" marR="4763" marT="4763" marB="0" anchor="ctr">
                    <a:cell3D prstMaterial="dkEdge">
                      <a:bevel w="50800" prst="hardEdge"/>
                      <a:lightRig rig="flood" dir="t"/>
                    </a:cell3D>
                  </a:tcPr>
                </a:tc>
                <a:extLst>
                  <a:ext uri="{0D108BD9-81ED-4DB2-BD59-A6C34878D82A}">
                    <a16:rowId xmlns:a16="http://schemas.microsoft.com/office/drawing/2014/main" val="3687808554"/>
                  </a:ext>
                </a:extLst>
              </a:tr>
              <a:tr h="338858">
                <a:tc>
                  <a:txBody>
                    <a:bodyPr/>
                    <a:lstStyle/>
                    <a:p>
                      <a:pPr algn="l" fontAlgn="b"/>
                      <a:r>
                        <a:rPr lang="en-US" sz="1800" b="1" u="none" strike="noStrike">
                          <a:solidFill>
                            <a:schemeClr val="bg1"/>
                          </a:solidFill>
                          <a:effectLst/>
                          <a:latin typeface="BODONI POSTER COMPRESSED"/>
                        </a:rPr>
                        <a:t>kNN</a:t>
                      </a:r>
                      <a:endParaRPr lang="en-US" sz="1800" b="1" i="0" u="none" strike="noStrike">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b"/>
                      <a:r>
                        <a:rPr lang="en-US" sz="1600" b="1" u="none" strike="noStrike">
                          <a:solidFill>
                            <a:schemeClr val="bg1"/>
                          </a:solidFill>
                          <a:effectLst/>
                          <a:latin typeface="BODONI POSTER COMPRESSED"/>
                        </a:rPr>
                        <a:t>59.83%</a:t>
                      </a:r>
                      <a:endParaRPr lang="en-US" sz="1600" b="1" i="0" u="none" strike="noStrike">
                        <a:solidFill>
                          <a:schemeClr val="bg1"/>
                        </a:solidFill>
                        <a:effectLst/>
                        <a:latin typeface="BODONI POSTER COMPRESSED"/>
                      </a:endParaRPr>
                    </a:p>
                  </a:txBody>
                  <a:tcPr marL="4763" marR="4763" marT="4763" marB="0" anchor="b">
                    <a:cell3D prstMaterial="dkEdge">
                      <a:bevel w="50800" prst="hardEdge"/>
                      <a:lightRig rig="flood" dir="t"/>
                    </a:cell3D>
                  </a:tcPr>
                </a:tc>
                <a:tc>
                  <a:txBody>
                    <a:bodyPr/>
                    <a:lstStyle/>
                    <a:p>
                      <a:pPr algn="ctr" fontAlgn="ctr"/>
                      <a:r>
                        <a:rPr lang="en-US" sz="1600" b="1" u="none" strike="noStrike" dirty="0">
                          <a:solidFill>
                            <a:schemeClr val="bg1"/>
                          </a:solidFill>
                          <a:effectLst/>
                          <a:latin typeface="BODONI POSTER COMPRESSED"/>
                        </a:rPr>
                        <a:t>0.606</a:t>
                      </a:r>
                      <a:endParaRPr lang="en-US" sz="1600" b="1" i="0" u="none" strike="noStrike" dirty="0">
                        <a:solidFill>
                          <a:schemeClr val="bg1"/>
                        </a:solidFill>
                        <a:effectLst/>
                        <a:latin typeface="BODONI POSTER COMPRESSED"/>
                      </a:endParaRPr>
                    </a:p>
                  </a:txBody>
                  <a:tcPr marL="4763" marR="4763" marT="4763" marB="0" anchor="ctr">
                    <a:cell3D prstMaterial="dkEdge">
                      <a:bevel w="50800" prst="hardEdge"/>
                      <a:lightRig rig="flood" dir="t"/>
                    </a:cell3D>
                  </a:tcPr>
                </a:tc>
                <a:extLst>
                  <a:ext uri="{0D108BD9-81ED-4DB2-BD59-A6C34878D82A}">
                    <a16:rowId xmlns:a16="http://schemas.microsoft.com/office/drawing/2014/main" val="240749091"/>
                  </a:ext>
                </a:extLst>
              </a:tr>
            </a:tbl>
          </a:graphicData>
        </a:graphic>
      </p:graphicFrame>
    </p:spTree>
    <p:extLst>
      <p:ext uri="{BB962C8B-B14F-4D97-AF65-F5344CB8AC3E}">
        <p14:creationId xmlns:p14="http://schemas.microsoft.com/office/powerpoint/2010/main" val="2791650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38690" y="754274"/>
            <a:ext cx="4378835" cy="553998"/>
          </a:xfrm>
          <a:prstGeom prst="rect">
            <a:avLst/>
          </a:prstGeom>
          <a:noFill/>
        </p:spPr>
        <p:txBody>
          <a:bodyPr wrap="square" rtlCol="0">
            <a:spAutoFit/>
          </a:bodyPr>
          <a:lstStyle/>
          <a:p>
            <a:r>
              <a:rPr lang="en-US" sz="3000" b="1" spc="225" dirty="0">
                <a:solidFill>
                  <a:srgbClr val="0E1325"/>
                </a:solidFill>
                <a:latin typeface="ITC Franklin Gothic Demi Extra Compressed" charset="0"/>
                <a:ea typeface="ITC Franklin Gothic Demi Extra Compressed" charset="0"/>
                <a:cs typeface="ITC Franklin Gothic Demi Extra Compressed" charset="0"/>
              </a:rPr>
              <a:t>PREDICTIVE ANALYSIS </a:t>
            </a:r>
          </a:p>
        </p:txBody>
      </p:sp>
      <p:sp>
        <p:nvSpPr>
          <p:cNvPr id="10" name="Slide Number Placeholder 14"/>
          <p:cNvSpPr>
            <a:spLocks noGrp="1"/>
          </p:cNvSpPr>
          <p:nvPr>
            <p:ph type="sldNum" sz="quarter" idx="12"/>
          </p:nvPr>
        </p:nvSpPr>
        <p:spPr>
          <a:xfrm>
            <a:off x="8456246" y="6416431"/>
            <a:ext cx="594559" cy="354260"/>
          </a:xfrm>
        </p:spPr>
        <p:txBody>
          <a:bodyPr/>
          <a:lstStyle/>
          <a:p>
            <a:r>
              <a:rPr lang="en-US" dirty="0">
                <a:solidFill>
                  <a:srgbClr val="0E1325"/>
                </a:solidFill>
              </a:rPr>
              <a:t>23</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4" name="TextBox 3">
            <a:extLst>
              <a:ext uri="{FF2B5EF4-FFF2-40B4-BE49-F238E27FC236}">
                <a16:creationId xmlns:a16="http://schemas.microsoft.com/office/drawing/2014/main" id="{B6AFEE41-188D-41CF-95E5-C54DA5110B2E}"/>
              </a:ext>
            </a:extLst>
          </p:cNvPr>
          <p:cNvSpPr txBox="1"/>
          <p:nvPr/>
        </p:nvSpPr>
        <p:spPr>
          <a:xfrm flipH="1">
            <a:off x="-735523" y="1472294"/>
            <a:ext cx="4629054" cy="400110"/>
          </a:xfrm>
          <a:prstGeom prst="rect">
            <a:avLst/>
          </a:prstGeom>
          <a:noFill/>
        </p:spPr>
        <p:txBody>
          <a:bodyPr wrap="square" rtlCol="0">
            <a:spAutoFit/>
          </a:bodyPr>
          <a:lstStyle/>
          <a:p>
            <a:pPr algn="ctr"/>
            <a:r>
              <a:rPr lang="en-US" sz="2000" b="1" dirty="0">
                <a:solidFill>
                  <a:srgbClr val="D6AA00"/>
                </a:solidFill>
                <a:latin typeface="ITC Franklin Gothic Book Compressed"/>
              </a:rPr>
              <a:t>Random Forest Classifier</a:t>
            </a:r>
          </a:p>
        </p:txBody>
      </p:sp>
      <p:pic>
        <p:nvPicPr>
          <p:cNvPr id="16" name="Picture 15" descr="A close up of a map&#10;&#10;Description generated with high confidence">
            <a:extLst>
              <a:ext uri="{FF2B5EF4-FFF2-40B4-BE49-F238E27FC236}">
                <a16:creationId xmlns:a16="http://schemas.microsoft.com/office/drawing/2014/main" id="{D2419732-1923-4A41-81F8-71EA429376F6}"/>
              </a:ext>
            </a:extLst>
          </p:cNvPr>
          <p:cNvPicPr>
            <a:picLocks noChangeAspect="1"/>
          </p:cNvPicPr>
          <p:nvPr/>
        </p:nvPicPr>
        <p:blipFill>
          <a:blip r:embed="rId4"/>
          <a:stretch>
            <a:fillRect/>
          </a:stretch>
        </p:blipFill>
        <p:spPr>
          <a:xfrm>
            <a:off x="2688725" y="2321310"/>
            <a:ext cx="3657600" cy="249673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6486228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05494DE-B078-4D87-BB01-C8432061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7">
            <a:extLst>
              <a:ext uri="{FF2B5EF4-FFF2-40B4-BE49-F238E27FC236}">
                <a16:creationId xmlns:a16="http://schemas.microsoft.com/office/drawing/2014/main" id="{9A0576B0-CD8C-4661-95C8-A9F2CE7CD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00784" y="-3324"/>
            <a:ext cx="3543216"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FF60E2B-3919-423C-B1FF-56CDE6681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00784" y="0"/>
            <a:ext cx="323928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B6AFEE41-188D-41CF-95E5-C54DA5110B2E}"/>
              </a:ext>
            </a:extLst>
          </p:cNvPr>
          <p:cNvSpPr txBox="1"/>
          <p:nvPr/>
        </p:nvSpPr>
        <p:spPr>
          <a:xfrm>
            <a:off x="6166912" y="1122363"/>
            <a:ext cx="2481098"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kern="1200">
                <a:solidFill>
                  <a:srgbClr val="FFFFFF"/>
                </a:solidFill>
                <a:latin typeface="+mj-lt"/>
                <a:ea typeface="+mj-ea"/>
                <a:cs typeface="+mj-cs"/>
              </a:rPr>
              <a:t>Testing </a:t>
            </a:r>
          </a:p>
        </p:txBody>
      </p:sp>
      <p:pic>
        <p:nvPicPr>
          <p:cNvPr id="5" name="Picture 4" descr="A picture containing clipart&#10;&#10;Description generated with high confidence">
            <a:extLst>
              <a:ext uri="{FF2B5EF4-FFF2-40B4-BE49-F238E27FC236}">
                <a16:creationId xmlns:a16="http://schemas.microsoft.com/office/drawing/2014/main" id="{3AD3E770-283F-4B7E-B8E5-207F831B4150}"/>
              </a:ext>
            </a:extLst>
          </p:cNvPr>
          <p:cNvPicPr>
            <a:picLocks noChangeAspect="1"/>
          </p:cNvPicPr>
          <p:nvPr/>
        </p:nvPicPr>
        <p:blipFill>
          <a:blip r:embed="rId3"/>
          <a:stretch>
            <a:fillRect/>
          </a:stretch>
        </p:blipFill>
        <p:spPr>
          <a:xfrm>
            <a:off x="482600" y="2281980"/>
            <a:ext cx="4705722" cy="2294039"/>
          </a:xfrm>
          <a:prstGeom prst="rect">
            <a:avLst/>
          </a:prstGeom>
        </p:spPr>
      </p:pic>
      <p:pic>
        <p:nvPicPr>
          <p:cNvPr id="11" name="Picture 10" descr="A close up of a logo&#10;&#10;Description generated with very high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Tree>
    <p:extLst>
      <p:ext uri="{BB962C8B-B14F-4D97-AF65-F5344CB8AC3E}">
        <p14:creationId xmlns:p14="http://schemas.microsoft.com/office/powerpoint/2010/main" val="1220905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E4E9819-1FC5-4996-BFCC-6DB1FE319B81}"/>
              </a:ext>
            </a:extLst>
          </p:cNvPr>
          <p:cNvSpPr>
            <a:spLocks noGrp="1"/>
          </p:cNvSpPr>
          <p:nvPr>
            <p:ph type="sldNum" sz="quarter" idx="12"/>
          </p:nvPr>
        </p:nvSpPr>
        <p:spPr>
          <a:xfrm>
            <a:off x="6457950" y="6356350"/>
            <a:ext cx="2057400" cy="365125"/>
          </a:xfrm>
        </p:spPr>
        <p:txBody>
          <a:bodyPr>
            <a:normAutofit/>
          </a:bodyPr>
          <a:lstStyle/>
          <a:p>
            <a:pPr>
              <a:spcAft>
                <a:spcPts val="600"/>
              </a:spcAft>
            </a:pPr>
            <a:fld id="{4C05260C-CCC0-D846-A270-DEDC140A797A}" type="slidenum">
              <a:rPr lang="en-US">
                <a:solidFill>
                  <a:srgbClr val="FFFFFF"/>
                </a:solidFill>
              </a:rPr>
              <a:pPr>
                <a:spcAft>
                  <a:spcPts val="600"/>
                </a:spcAft>
              </a:pPr>
              <a:t>25</a:t>
            </a:fld>
            <a:endParaRPr lang="en-US">
              <a:solidFill>
                <a:srgbClr val="FFFFFF"/>
              </a:solidFill>
            </a:endParaRPr>
          </a:p>
        </p:txBody>
      </p:sp>
      <p:sp>
        <p:nvSpPr>
          <p:cNvPr id="3" name="TextBox 2">
            <a:extLst>
              <a:ext uri="{FF2B5EF4-FFF2-40B4-BE49-F238E27FC236}">
                <a16:creationId xmlns:a16="http://schemas.microsoft.com/office/drawing/2014/main" id="{719224FC-E46B-4FE4-A692-59F024119402}"/>
              </a:ext>
            </a:extLst>
          </p:cNvPr>
          <p:cNvSpPr txBox="1"/>
          <p:nvPr/>
        </p:nvSpPr>
        <p:spPr>
          <a:xfrm>
            <a:off x="1383322" y="1428884"/>
            <a:ext cx="4228123" cy="4199611"/>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US" sz="2000" dirty="0">
                <a:latin typeface="ITC Franklin Gothic Demi Condensed"/>
              </a:rPr>
              <a:t>Test for importing data </a:t>
            </a:r>
          </a:p>
          <a:p>
            <a:pPr marL="285750" indent="-285750">
              <a:lnSpc>
                <a:spcPct val="150000"/>
              </a:lnSpc>
              <a:buFont typeface="Wingdings" panose="05000000000000000000" pitchFamily="2" charset="2"/>
              <a:buChar char="ü"/>
            </a:pPr>
            <a:endParaRPr lang="en-US" sz="2000" dirty="0">
              <a:latin typeface="ITC Franklin Gothic Demi Condensed"/>
            </a:endParaRPr>
          </a:p>
          <a:p>
            <a:pPr marL="285750" indent="-285750">
              <a:lnSpc>
                <a:spcPct val="150000"/>
              </a:lnSpc>
              <a:buFont typeface="Wingdings" panose="05000000000000000000" pitchFamily="2" charset="2"/>
              <a:buChar char="ü"/>
            </a:pPr>
            <a:r>
              <a:rPr lang="en-US" sz="2000" dirty="0">
                <a:latin typeface="ITC Franklin Gothic Demi Condensed"/>
              </a:rPr>
              <a:t>Test the data structure </a:t>
            </a:r>
          </a:p>
          <a:p>
            <a:pPr marL="285750" indent="-285750">
              <a:lnSpc>
                <a:spcPct val="150000"/>
              </a:lnSpc>
              <a:buFont typeface="Wingdings" panose="05000000000000000000" pitchFamily="2" charset="2"/>
              <a:buChar char="ü"/>
            </a:pPr>
            <a:endParaRPr lang="en-US" sz="2000" dirty="0">
              <a:latin typeface="ITC Franklin Gothic Demi Condensed"/>
            </a:endParaRPr>
          </a:p>
          <a:p>
            <a:pPr marL="285750" indent="-285750">
              <a:lnSpc>
                <a:spcPct val="150000"/>
              </a:lnSpc>
              <a:buFont typeface="Wingdings" panose="05000000000000000000" pitchFamily="2" charset="2"/>
              <a:buChar char="ü"/>
            </a:pPr>
            <a:r>
              <a:rPr lang="en-US" sz="2000" dirty="0">
                <a:latin typeface="ITC Franklin Gothic Demi Condensed"/>
              </a:rPr>
              <a:t>Test for filter </a:t>
            </a:r>
          </a:p>
          <a:p>
            <a:pPr marL="285750" indent="-285750">
              <a:lnSpc>
                <a:spcPct val="150000"/>
              </a:lnSpc>
              <a:buFont typeface="Wingdings" panose="05000000000000000000" pitchFamily="2" charset="2"/>
              <a:buChar char="ü"/>
            </a:pPr>
            <a:endParaRPr lang="en-US" sz="2000" dirty="0">
              <a:latin typeface="ITC Franklin Gothic Demi Condensed"/>
            </a:endParaRPr>
          </a:p>
          <a:p>
            <a:pPr marL="285750" indent="-285750">
              <a:lnSpc>
                <a:spcPct val="150000"/>
              </a:lnSpc>
              <a:buFont typeface="Wingdings" panose="05000000000000000000" pitchFamily="2" charset="2"/>
              <a:buChar char="ü"/>
            </a:pPr>
            <a:r>
              <a:rPr lang="en-US" sz="2000" dirty="0">
                <a:latin typeface="ITC Franklin Gothic Demi Condensed"/>
              </a:rPr>
              <a:t>Test for removing unused categories </a:t>
            </a:r>
          </a:p>
          <a:p>
            <a:pPr marL="285750" indent="-285750">
              <a:lnSpc>
                <a:spcPct val="150000"/>
              </a:lnSpc>
              <a:buFont typeface="Wingdings" panose="05000000000000000000" pitchFamily="2" charset="2"/>
              <a:buChar char="ü"/>
            </a:pPr>
            <a:endParaRPr lang="en-US" sz="2000" dirty="0">
              <a:latin typeface="ITC Franklin Gothic Demi Condensed"/>
            </a:endParaRPr>
          </a:p>
          <a:p>
            <a:pPr marL="285750" indent="-285750">
              <a:lnSpc>
                <a:spcPct val="150000"/>
              </a:lnSpc>
              <a:buFont typeface="Wingdings" panose="05000000000000000000" pitchFamily="2" charset="2"/>
              <a:buChar char="ü"/>
            </a:pPr>
            <a:r>
              <a:rPr lang="en-US" sz="2000" dirty="0">
                <a:latin typeface="ITC Franklin Gothic Demi Condensed"/>
              </a:rPr>
              <a:t>Test for writing into a csv  file</a:t>
            </a:r>
          </a:p>
        </p:txBody>
      </p:sp>
    </p:spTree>
    <p:extLst>
      <p:ext uri="{BB962C8B-B14F-4D97-AF65-F5344CB8AC3E}">
        <p14:creationId xmlns:p14="http://schemas.microsoft.com/office/powerpoint/2010/main" val="11784489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154" cy="6858000"/>
          </a:xfrm>
          <a:prstGeom prst="rect">
            <a:avLst/>
          </a:prstGeom>
        </p:spPr>
      </p:pic>
      <p:sp>
        <p:nvSpPr>
          <p:cNvPr id="7" name="Slide Number Placeholder 14"/>
          <p:cNvSpPr>
            <a:spLocks noGrp="1"/>
          </p:cNvSpPr>
          <p:nvPr>
            <p:ph type="sldNum" sz="quarter" idx="12"/>
          </p:nvPr>
        </p:nvSpPr>
        <p:spPr>
          <a:xfrm>
            <a:off x="8534400" y="6513063"/>
            <a:ext cx="508590" cy="273844"/>
          </a:xfrm>
        </p:spPr>
        <p:txBody>
          <a:bodyPr/>
          <a:lstStyle/>
          <a:p>
            <a:fld id="{4C05260C-CCC0-D846-A270-DEDC140A797A}" type="slidenum">
              <a:rPr lang="en-US" smtClean="0">
                <a:solidFill>
                  <a:schemeClr val="bg1"/>
                </a:solidFill>
              </a:rPr>
              <a:t>26</a:t>
            </a:fld>
            <a:endParaRPr lang="en-US" dirty="0">
              <a:solidFill>
                <a:schemeClr val="bg1"/>
              </a:solidFill>
            </a:endParaRPr>
          </a:p>
        </p:txBody>
      </p:sp>
      <p:sp>
        <p:nvSpPr>
          <p:cNvPr id="8" name="TextBox 7"/>
          <p:cNvSpPr txBox="1"/>
          <p:nvPr/>
        </p:nvSpPr>
        <p:spPr>
          <a:xfrm>
            <a:off x="457204" y="506864"/>
            <a:ext cx="7780211" cy="5416868"/>
          </a:xfrm>
          <a:prstGeom prst="rect">
            <a:avLst/>
          </a:prstGeom>
          <a:noFill/>
        </p:spPr>
        <p:txBody>
          <a:bodyPr wrap="square" rtlCol="0">
            <a:spAutoFit/>
          </a:bodyPr>
          <a:lstStyle/>
          <a:p>
            <a:r>
              <a:rPr lang="en-US" sz="5400" b="1" spc="225" dirty="0">
                <a:solidFill>
                  <a:schemeClr val="bg1"/>
                </a:solidFill>
                <a:latin typeface="ITC Franklin Gothic Demi Extra Compressed" charset="0"/>
                <a:ea typeface="ITC Franklin Gothic Demi Extra Compressed" charset="0"/>
                <a:cs typeface="ITC Franklin Gothic Demi Extra Compressed" charset="0"/>
              </a:rPr>
              <a:t>Conclusion  </a:t>
            </a:r>
            <a:endParaRPr lang="en-US" sz="3200" dirty="0">
              <a:solidFill>
                <a:schemeClr val="bg1"/>
              </a:solidFill>
              <a:latin typeface="ITC Franklin Gothic Book Condensed" charset="0"/>
              <a:ea typeface="ITC Franklin Gothic Book Condensed" charset="0"/>
              <a:cs typeface="ITC Franklin Gothic Book Condensed" charset="0"/>
            </a:endParaRPr>
          </a:p>
          <a:p>
            <a:pPr>
              <a:buClr>
                <a:schemeClr val="bg1"/>
              </a:buClr>
              <a:buSzPct val="85000"/>
            </a:pPr>
            <a:r>
              <a:rPr lang="en-US" sz="1600" dirty="0">
                <a:solidFill>
                  <a:schemeClr val="bg1"/>
                </a:solidFill>
                <a:ea typeface="Franklin Gothic Demi" charset="0"/>
                <a:cs typeface="Franklin Gothic Demi" charset="0"/>
              </a:rPr>
              <a:t>We have been able to leverage this data to gain insight into Kickstarter project outcomes and understand that there are many nuances to the outcome or the success of a project and it’s not just about size of a project or the general popularity of the domain under which it falls.</a:t>
            </a:r>
          </a:p>
          <a:p>
            <a:pPr>
              <a:buClr>
                <a:schemeClr val="bg1"/>
              </a:buClr>
              <a:buSzPct val="85000"/>
            </a:pPr>
            <a:r>
              <a:rPr lang="en-US" sz="1600" dirty="0">
                <a:solidFill>
                  <a:schemeClr val="bg1"/>
                </a:solidFill>
                <a:ea typeface="Franklin Gothic Demi" charset="0"/>
                <a:cs typeface="Franklin Gothic Demi" charset="0"/>
              </a:rPr>
              <a:t>Some of the main and specific takeaways from our analysis are :</a:t>
            </a:r>
          </a:p>
          <a:p>
            <a:pPr>
              <a:buClr>
                <a:schemeClr val="bg1"/>
              </a:buClr>
              <a:buSzPct val="85000"/>
            </a:pPr>
            <a:endParaRPr lang="en-US" sz="1600" dirty="0">
              <a:solidFill>
                <a:schemeClr val="bg1"/>
              </a:solidFill>
              <a:ea typeface="Franklin Gothic Demi" charset="0"/>
              <a:cs typeface="Franklin Gothic Demi" charset="0"/>
            </a:endParaRPr>
          </a:p>
          <a:p>
            <a:pPr marL="285750" indent="-285750">
              <a:buClr>
                <a:schemeClr val="bg1"/>
              </a:buClr>
              <a:buSzPct val="85000"/>
              <a:buFont typeface="Wingdings" panose="05000000000000000000" pitchFamily="2" charset="2"/>
              <a:buChar char="v"/>
            </a:pPr>
            <a:r>
              <a:rPr lang="en-US" sz="1600" dirty="0">
                <a:solidFill>
                  <a:schemeClr val="bg1"/>
                </a:solidFill>
                <a:ea typeface="Franklin Gothic Demi" charset="0"/>
                <a:cs typeface="Franklin Gothic Demi" charset="0"/>
              </a:rPr>
              <a:t>Projects that achieve success generally have a duration of 32-38 days.</a:t>
            </a:r>
          </a:p>
          <a:p>
            <a:pPr marL="285750" indent="-285750">
              <a:buClr>
                <a:schemeClr val="bg1"/>
              </a:buClr>
              <a:buSzPct val="85000"/>
              <a:buFont typeface="Wingdings" panose="05000000000000000000" pitchFamily="2" charset="2"/>
              <a:buChar char="v"/>
            </a:pPr>
            <a:r>
              <a:rPr lang="en-US" sz="1600" dirty="0">
                <a:solidFill>
                  <a:schemeClr val="bg1"/>
                </a:solidFill>
                <a:ea typeface="Franklin Gothic Demi" charset="0"/>
                <a:cs typeface="Franklin Gothic Demi" charset="0"/>
              </a:rPr>
              <a:t>Projects that have a goal set to &lt; $ 50k have better chances of being funded and even being overfunded up to 5 times it’s goal.    </a:t>
            </a:r>
          </a:p>
          <a:p>
            <a:pPr marL="285750" indent="-285750">
              <a:buClr>
                <a:schemeClr val="bg1"/>
              </a:buClr>
              <a:buSzPct val="85000"/>
              <a:buFont typeface="Wingdings" panose="05000000000000000000" pitchFamily="2" charset="2"/>
              <a:buChar char="v"/>
            </a:pPr>
            <a:r>
              <a:rPr lang="en-US" sz="1600" dirty="0">
                <a:solidFill>
                  <a:schemeClr val="bg1"/>
                </a:solidFill>
                <a:ea typeface="Franklin Gothic Demi" charset="0"/>
                <a:cs typeface="Franklin Gothic Demi" charset="0"/>
              </a:rPr>
              <a:t>Projects in the artistic space such as Dance, Music, Theatre have better odds of succeeding owing to the shorter duration and modest goals set.</a:t>
            </a:r>
          </a:p>
          <a:p>
            <a:pPr marL="285750" indent="-285750">
              <a:buClr>
                <a:schemeClr val="bg1"/>
              </a:buClr>
              <a:buSzPct val="85000"/>
              <a:buFont typeface="Wingdings" panose="05000000000000000000" pitchFamily="2" charset="2"/>
              <a:buChar char="v"/>
            </a:pPr>
            <a:r>
              <a:rPr lang="en-US" sz="1600" dirty="0">
                <a:solidFill>
                  <a:schemeClr val="bg1"/>
                </a:solidFill>
                <a:ea typeface="Franklin Gothic Demi" charset="0"/>
                <a:cs typeface="Franklin Gothic Demi" charset="0"/>
              </a:rPr>
              <a:t>Projects in categories such as Tech, Design are harder to fund despite having a larger base of backers owing to high goals set for such projects. Having said this, such projects that have a modest goal will have an excellent chance to succeed, owing to these same characteristics. </a:t>
            </a:r>
          </a:p>
          <a:p>
            <a:pPr marL="285750" indent="-285750">
              <a:buClr>
                <a:schemeClr val="bg1"/>
              </a:buClr>
              <a:buSzPct val="85000"/>
              <a:buFont typeface="Wingdings" panose="05000000000000000000" pitchFamily="2" charset="2"/>
              <a:buChar char="v"/>
            </a:pPr>
            <a:r>
              <a:rPr lang="en-US" sz="1600" dirty="0">
                <a:solidFill>
                  <a:schemeClr val="bg1"/>
                </a:solidFill>
                <a:ea typeface="Franklin Gothic Demi" charset="0"/>
                <a:cs typeface="Franklin Gothic Demi" charset="0"/>
              </a:rPr>
              <a:t>The data does have predictive power. Our model using random forecast classification yielded an accuracy rate of 63% in predicting the outcome of projects.</a:t>
            </a:r>
            <a:endParaRPr lang="en-US" sz="1600" b="1" dirty="0">
              <a:solidFill>
                <a:schemeClr val="bg1"/>
              </a:solidFill>
              <a:ea typeface="Franklin Gothic Demi" charset="0"/>
              <a:cs typeface="Franklin Gothic Demi" charset="0"/>
            </a:endParaRPr>
          </a:p>
          <a:p>
            <a:pPr marL="257175" indent="-257175">
              <a:buClr>
                <a:schemeClr val="bg1"/>
              </a:buClr>
              <a:buSzPct val="85000"/>
              <a:buFont typeface="Arial" charset="0"/>
              <a:buChar char="•"/>
            </a:pPr>
            <a:endParaRPr lang="en-US" sz="2000" b="1" dirty="0">
              <a:solidFill>
                <a:schemeClr val="bg1"/>
              </a:solidFill>
              <a:latin typeface="Franklin Gothic Demi" charset="0"/>
              <a:ea typeface="Franklin Gothic Demi" charset="0"/>
              <a:cs typeface="Franklin Gothic Demi" charset="0"/>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50" y="6134984"/>
            <a:ext cx="1664556" cy="582857"/>
          </a:xfrm>
          <a:prstGeom prst="rect">
            <a:avLst/>
          </a:prstGeom>
        </p:spPr>
      </p:pic>
    </p:spTree>
    <p:extLst>
      <p:ext uri="{BB962C8B-B14F-4D97-AF65-F5344CB8AC3E}">
        <p14:creationId xmlns:p14="http://schemas.microsoft.com/office/powerpoint/2010/main" val="37189497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92" y="-125046"/>
            <a:ext cx="9393246" cy="7205783"/>
          </a:xfrm>
          <a:prstGeom prst="rect">
            <a:avLst/>
          </a:prstGeom>
        </p:spPr>
      </p:pic>
      <p:sp>
        <p:nvSpPr>
          <p:cNvPr id="7" name="Slide Number Placeholder 14"/>
          <p:cNvSpPr>
            <a:spLocks noGrp="1"/>
          </p:cNvSpPr>
          <p:nvPr>
            <p:ph type="sldNum" sz="quarter" idx="12"/>
          </p:nvPr>
        </p:nvSpPr>
        <p:spPr>
          <a:xfrm>
            <a:off x="8534400" y="6513063"/>
            <a:ext cx="508590" cy="273844"/>
          </a:xfrm>
        </p:spPr>
        <p:txBody>
          <a:bodyPr/>
          <a:lstStyle/>
          <a:p>
            <a:fld id="{4C05260C-CCC0-D846-A270-DEDC140A797A}" type="slidenum">
              <a:rPr lang="en-US" smtClean="0">
                <a:solidFill>
                  <a:schemeClr val="bg1"/>
                </a:solidFill>
              </a:rPr>
              <a:t>27</a:t>
            </a:fld>
            <a:endParaRPr lang="en-US" dirty="0">
              <a:solidFill>
                <a:schemeClr val="bg1"/>
              </a:solidFill>
            </a:endParaRPr>
          </a:p>
        </p:txBody>
      </p:sp>
      <p:sp>
        <p:nvSpPr>
          <p:cNvPr id="8" name="TextBox 7"/>
          <p:cNvSpPr txBox="1"/>
          <p:nvPr/>
        </p:nvSpPr>
        <p:spPr>
          <a:xfrm>
            <a:off x="457204" y="370009"/>
            <a:ext cx="7780211" cy="1477328"/>
          </a:xfrm>
          <a:prstGeom prst="rect">
            <a:avLst/>
          </a:prstGeom>
          <a:noFill/>
        </p:spPr>
        <p:txBody>
          <a:bodyPr wrap="square" rtlCol="0">
            <a:spAutoFit/>
          </a:bodyPr>
          <a:lstStyle/>
          <a:p>
            <a:r>
              <a:rPr lang="en-US" sz="5400" b="1" spc="225" dirty="0">
                <a:solidFill>
                  <a:schemeClr val="bg1"/>
                </a:solidFill>
                <a:latin typeface="ITC Franklin Gothic Demi Extra Compressed" charset="0"/>
                <a:ea typeface="ITC Franklin Gothic Demi Extra Compressed" charset="0"/>
                <a:cs typeface="ITC Franklin Gothic Demi Extra Compressed" charset="0"/>
              </a:rPr>
              <a:t>Conclusion  </a:t>
            </a:r>
            <a:endParaRPr lang="en-US" sz="3200" dirty="0">
              <a:solidFill>
                <a:schemeClr val="bg1"/>
              </a:solidFill>
              <a:latin typeface="ITC Franklin Gothic Book Condensed" charset="0"/>
              <a:ea typeface="ITC Franklin Gothic Book Condensed" charset="0"/>
              <a:cs typeface="ITC Franklin Gothic Book Condensed" charset="0"/>
            </a:endParaRPr>
          </a:p>
          <a:p>
            <a:pPr>
              <a:buClr>
                <a:schemeClr val="bg1"/>
              </a:buClr>
              <a:buSzPct val="85000"/>
            </a:pPr>
            <a:endParaRPr lang="en-US" sz="1600" b="1" dirty="0">
              <a:solidFill>
                <a:schemeClr val="bg1"/>
              </a:solidFill>
              <a:ea typeface="Franklin Gothic Demi" charset="0"/>
              <a:cs typeface="Franklin Gothic Demi" charset="0"/>
            </a:endParaRPr>
          </a:p>
          <a:p>
            <a:pPr marL="257175" indent="-257175">
              <a:buClr>
                <a:schemeClr val="bg1"/>
              </a:buClr>
              <a:buSzPct val="85000"/>
              <a:buFont typeface="Arial" charset="0"/>
              <a:buChar char="•"/>
            </a:pPr>
            <a:endParaRPr lang="en-US" sz="2000" b="1" dirty="0">
              <a:solidFill>
                <a:schemeClr val="bg1"/>
              </a:solidFill>
              <a:latin typeface="Franklin Gothic Demi" charset="0"/>
              <a:ea typeface="Franklin Gothic Demi" charset="0"/>
              <a:cs typeface="Franklin Gothic Demi" charset="0"/>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50" y="6134984"/>
            <a:ext cx="1664556" cy="582857"/>
          </a:xfrm>
          <a:prstGeom prst="rect">
            <a:avLst/>
          </a:prstGeom>
        </p:spPr>
      </p:pic>
      <p:sp>
        <p:nvSpPr>
          <p:cNvPr id="6" name="Rectangle 5">
            <a:extLst>
              <a:ext uri="{FF2B5EF4-FFF2-40B4-BE49-F238E27FC236}">
                <a16:creationId xmlns:a16="http://schemas.microsoft.com/office/drawing/2014/main" id="{2EF0E64C-3B12-403C-AB44-1F1E12E3E639}"/>
              </a:ext>
            </a:extLst>
          </p:cNvPr>
          <p:cNvSpPr/>
          <p:nvPr/>
        </p:nvSpPr>
        <p:spPr>
          <a:xfrm>
            <a:off x="457205" y="1268963"/>
            <a:ext cx="8434868" cy="4524315"/>
          </a:xfrm>
          <a:prstGeom prst="rect">
            <a:avLst/>
          </a:prstGeom>
        </p:spPr>
        <p:txBody>
          <a:bodyPr wrap="square">
            <a:spAutoFit/>
          </a:bodyPr>
          <a:lstStyle/>
          <a:p>
            <a:pPr>
              <a:buClr>
                <a:schemeClr val="bg1"/>
              </a:buClr>
              <a:buSzPct val="85000"/>
            </a:pPr>
            <a:r>
              <a:rPr lang="en-US" sz="1600" dirty="0">
                <a:solidFill>
                  <a:schemeClr val="bg1"/>
                </a:solidFill>
              </a:rPr>
              <a:t>We would like to do the following to enhance our analysis and improve our accuracy in predicting the outcome of projects on Kickstarter-</a:t>
            </a:r>
          </a:p>
          <a:p>
            <a:pPr>
              <a:buClr>
                <a:schemeClr val="bg1"/>
              </a:buClr>
              <a:buSzPct val="85000"/>
            </a:pPr>
            <a:endParaRPr lang="en-US" sz="1600" dirty="0">
              <a:solidFill>
                <a:schemeClr val="bg1"/>
              </a:solidFill>
            </a:endParaRPr>
          </a:p>
          <a:p>
            <a:pPr marL="285750" indent="-285750">
              <a:buClr>
                <a:schemeClr val="bg1"/>
              </a:buClr>
              <a:buSzPct val="85000"/>
              <a:buFont typeface="Wingdings" panose="05000000000000000000" pitchFamily="2" charset="2"/>
              <a:buChar char="v"/>
            </a:pPr>
            <a:r>
              <a:rPr lang="en-US" sz="1600" dirty="0">
                <a:solidFill>
                  <a:schemeClr val="bg1"/>
                </a:solidFill>
              </a:rPr>
              <a:t>Source data that contains more attributes which can help predict better such as project origin city, social media tags, user history, project description which based on our research correlate strongly to project outcomes.</a:t>
            </a:r>
          </a:p>
          <a:p>
            <a:pPr marL="285750" indent="-285750">
              <a:buClr>
                <a:schemeClr val="bg1"/>
              </a:buClr>
              <a:buSzPct val="85000"/>
              <a:buFont typeface="Wingdings" panose="05000000000000000000" pitchFamily="2" charset="2"/>
              <a:buChar char="v"/>
            </a:pPr>
            <a:r>
              <a:rPr lang="en-US" sz="1600" dirty="0">
                <a:solidFill>
                  <a:schemeClr val="bg1"/>
                </a:solidFill>
              </a:rPr>
              <a:t>Leveraging advanced feature engineering and techniques of classification.</a:t>
            </a:r>
          </a:p>
          <a:p>
            <a:pPr marL="285750" indent="-285750">
              <a:buClr>
                <a:schemeClr val="bg1"/>
              </a:buClr>
              <a:buSzPct val="85000"/>
              <a:buFont typeface="Wingdings" panose="05000000000000000000" pitchFamily="2" charset="2"/>
              <a:buChar char="v"/>
            </a:pPr>
            <a:r>
              <a:rPr lang="en-US" sz="1600" dirty="0">
                <a:solidFill>
                  <a:schemeClr val="bg1"/>
                </a:solidFill>
              </a:rPr>
              <a:t>Robust validation in determining model performance.</a:t>
            </a:r>
          </a:p>
          <a:p>
            <a:pPr marL="285750" indent="-285750">
              <a:buClr>
                <a:schemeClr val="bg1"/>
              </a:buClr>
              <a:buSzPct val="85000"/>
              <a:buFont typeface="Wingdings" panose="05000000000000000000" pitchFamily="2" charset="2"/>
              <a:buChar char="v"/>
            </a:pPr>
            <a:r>
              <a:rPr lang="en-US" sz="1600" dirty="0">
                <a:solidFill>
                  <a:schemeClr val="bg1"/>
                </a:solidFill>
              </a:rPr>
              <a:t>Handle outlier detection in a sophisticated way.</a:t>
            </a:r>
          </a:p>
          <a:p>
            <a:pPr marL="285750" indent="-285750">
              <a:buClr>
                <a:schemeClr val="bg1"/>
              </a:buClr>
              <a:buSzPct val="85000"/>
              <a:buFont typeface="Wingdings" panose="05000000000000000000" pitchFamily="2" charset="2"/>
              <a:buChar char="v"/>
            </a:pPr>
            <a:r>
              <a:rPr lang="en-US" sz="1600" dirty="0">
                <a:solidFill>
                  <a:schemeClr val="bg1"/>
                </a:solidFill>
              </a:rPr>
              <a:t>Further functionality -&gt; Predict the time that a project can take to achieve it’s goal. To also predict the number of backers a project would require to meet its funding requirement.</a:t>
            </a:r>
          </a:p>
          <a:p>
            <a:pPr marL="285750" indent="-285750">
              <a:buClr>
                <a:schemeClr val="bg1"/>
              </a:buClr>
              <a:buSzPct val="85000"/>
              <a:buFont typeface="Wingdings" panose="05000000000000000000" pitchFamily="2" charset="2"/>
              <a:buChar char="v"/>
            </a:pPr>
            <a:endParaRPr lang="en-US" sz="1600" dirty="0">
              <a:solidFill>
                <a:schemeClr val="bg1"/>
              </a:solidFill>
            </a:endParaRPr>
          </a:p>
          <a:p>
            <a:pPr>
              <a:buClr>
                <a:schemeClr val="bg1"/>
              </a:buClr>
              <a:buSzPct val="85000"/>
            </a:pPr>
            <a:r>
              <a:rPr lang="en-US" sz="1600" dirty="0">
                <a:solidFill>
                  <a:schemeClr val="bg1"/>
                </a:solidFill>
              </a:rPr>
              <a:t>Our analysis would be useful to -</a:t>
            </a:r>
          </a:p>
          <a:p>
            <a:pPr marL="285750" indent="-285750">
              <a:buClr>
                <a:schemeClr val="bg1"/>
              </a:buClr>
              <a:buSzPct val="85000"/>
              <a:buFontTx/>
              <a:buChar char="-"/>
            </a:pPr>
            <a:r>
              <a:rPr lang="en-US" sz="1600" dirty="0">
                <a:solidFill>
                  <a:schemeClr val="bg1"/>
                </a:solidFill>
              </a:rPr>
              <a:t>People or Creators who want to check how their project or campaign can perform on Kickstarter before they invest time and efforts in launching it on the website. And to be able to accordingly adjust project specs and goal which could help the maximize their chances of success.</a:t>
            </a:r>
          </a:p>
          <a:p>
            <a:pPr marL="285750" indent="-285750">
              <a:buClr>
                <a:schemeClr val="bg1"/>
              </a:buClr>
              <a:buSzPct val="85000"/>
              <a:buFontTx/>
              <a:buChar char="-"/>
            </a:pPr>
            <a:r>
              <a:rPr lang="en-US" sz="1600" dirty="0">
                <a:solidFill>
                  <a:schemeClr val="bg1"/>
                </a:solidFill>
              </a:rPr>
              <a:t>People or Backers who want to determine the outcome of  project based on it’s current state before they commit to donating money.</a:t>
            </a:r>
          </a:p>
        </p:txBody>
      </p:sp>
    </p:spTree>
    <p:extLst>
      <p:ext uri="{BB962C8B-B14F-4D97-AF65-F5344CB8AC3E}">
        <p14:creationId xmlns:p14="http://schemas.microsoft.com/office/powerpoint/2010/main" val="21153306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154" cy="6858000"/>
          </a:xfrm>
          <a:prstGeom prst="rect">
            <a:avLst/>
          </a:prstGeom>
        </p:spPr>
      </p:pic>
      <p:sp>
        <p:nvSpPr>
          <p:cNvPr id="6" name="TextBox 5"/>
          <p:cNvSpPr txBox="1"/>
          <p:nvPr/>
        </p:nvSpPr>
        <p:spPr>
          <a:xfrm>
            <a:off x="2611463" y="3117793"/>
            <a:ext cx="3921075" cy="646331"/>
          </a:xfrm>
          <a:prstGeom prst="rect">
            <a:avLst/>
          </a:prstGeom>
          <a:noFill/>
        </p:spPr>
        <p:txBody>
          <a:bodyPr wrap="square" rtlCol="0">
            <a:spAutoFit/>
          </a:bodyPr>
          <a:lstStyle/>
          <a:p>
            <a:pPr algn="ctr"/>
            <a:r>
              <a:rPr lang="en-US" sz="3600" b="1" spc="225" dirty="0">
                <a:solidFill>
                  <a:schemeClr val="bg1"/>
                </a:solidFill>
                <a:latin typeface="ITC Franklin Gothic Demi Extra Compressed" charset="0"/>
                <a:ea typeface="ITC Franklin Gothic Demi Extra Compressed" charset="0"/>
                <a:cs typeface="ITC Franklin Gothic Demi Extra Compressed" charset="0"/>
              </a:rPr>
              <a:t>Q&amp;A </a:t>
            </a:r>
          </a:p>
        </p:txBody>
      </p:sp>
    </p:spTree>
    <p:extLst>
      <p:ext uri="{BB962C8B-B14F-4D97-AF65-F5344CB8AC3E}">
        <p14:creationId xmlns:p14="http://schemas.microsoft.com/office/powerpoint/2010/main" val="6397582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154" cy="6858000"/>
          </a:xfrm>
          <a:prstGeom prst="rect">
            <a:avLst/>
          </a:prstGeom>
        </p:spPr>
      </p:pic>
      <p:sp>
        <p:nvSpPr>
          <p:cNvPr id="6" name="TextBox 5"/>
          <p:cNvSpPr txBox="1"/>
          <p:nvPr/>
        </p:nvSpPr>
        <p:spPr>
          <a:xfrm>
            <a:off x="2611463" y="3117793"/>
            <a:ext cx="3921075" cy="646331"/>
          </a:xfrm>
          <a:prstGeom prst="rect">
            <a:avLst/>
          </a:prstGeom>
          <a:noFill/>
        </p:spPr>
        <p:txBody>
          <a:bodyPr wrap="square" rtlCol="0">
            <a:spAutoFit/>
          </a:bodyPr>
          <a:lstStyle/>
          <a:p>
            <a:pPr algn="ctr"/>
            <a:r>
              <a:rPr lang="en-US" sz="3600" b="1" spc="225" dirty="0">
                <a:solidFill>
                  <a:schemeClr val="bg1"/>
                </a:solidFill>
                <a:latin typeface="ITC Franklin Gothic Demi Extra Compressed" charset="0"/>
                <a:ea typeface="ITC Franklin Gothic Demi Extra Compressed" charset="0"/>
                <a:cs typeface="ITC Franklin Gothic Demi Extra Compressed" charset="0"/>
              </a:rPr>
              <a:t>Thank you!</a:t>
            </a:r>
          </a:p>
        </p:txBody>
      </p:sp>
    </p:spTree>
    <p:extLst>
      <p:ext uri="{BB962C8B-B14F-4D97-AF65-F5344CB8AC3E}">
        <p14:creationId xmlns:p14="http://schemas.microsoft.com/office/powerpoint/2010/main" val="1144110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5" name="TextBox 14"/>
          <p:cNvSpPr txBox="1"/>
          <p:nvPr/>
        </p:nvSpPr>
        <p:spPr>
          <a:xfrm>
            <a:off x="2582336" y="263414"/>
            <a:ext cx="3979328" cy="1288814"/>
          </a:xfrm>
          <a:prstGeom prst="rect">
            <a:avLst/>
          </a:prstGeom>
          <a:noFill/>
        </p:spPr>
        <p:txBody>
          <a:bodyPr wrap="square" rtlCol="0">
            <a:spAutoFit/>
          </a:bodyPr>
          <a:lstStyle/>
          <a:p>
            <a:pPr algn="ctr"/>
            <a:r>
              <a:rPr lang="en-US" sz="3200" b="1" spc="225" dirty="0">
                <a:solidFill>
                  <a:srgbClr val="98CA45"/>
                </a:solidFill>
                <a:latin typeface="ITC Franklin Gothic Book Condensed"/>
                <a:ea typeface="ITC Franklin Gothic Demi Extra Compressed" charset="0"/>
                <a:cs typeface="ITC Franklin Gothic Demi Extra Compressed" charset="0"/>
              </a:rPr>
              <a:t>INTRODUCTION</a:t>
            </a:r>
            <a:r>
              <a:rPr lang="en-US" sz="3200" b="1" spc="225" dirty="0">
                <a:latin typeface="ITC Franklin Gothic Book Condensed"/>
                <a:ea typeface="ITC Franklin Gothic Demi Extra Compressed" charset="0"/>
                <a:cs typeface="ITC Franklin Gothic Demi Extra Compressed" charset="0"/>
              </a:rPr>
              <a:t> </a:t>
            </a:r>
          </a:p>
          <a:p>
            <a:endParaRPr lang="en-US" dirty="0">
              <a:solidFill>
                <a:srgbClr val="0E1325"/>
              </a:solidFill>
              <a:latin typeface="ITC Franklin Gothic Book Condensed"/>
              <a:ea typeface="ITC Franklin Gothic Book Condensed" charset="0"/>
              <a:cs typeface="ITC Franklin Gothic Book Condensed" charset="0"/>
            </a:endParaRPr>
          </a:p>
          <a:p>
            <a:endParaRPr lang="en-US" dirty="0">
              <a:solidFill>
                <a:srgbClr val="0E1325"/>
              </a:solidFill>
              <a:latin typeface="ITC Franklin Gothic Book Condensed"/>
              <a:ea typeface="ITC Franklin Gothic Book Condensed" charset="0"/>
              <a:cs typeface="ITC Franklin Gothic Book Condensed" charset="0"/>
            </a:endParaRPr>
          </a:p>
          <a:p>
            <a:r>
              <a:rPr lang="en-US" sz="975" dirty="0">
                <a:solidFill>
                  <a:schemeClr val="bg1"/>
                </a:solidFill>
                <a:latin typeface="ITC Franklin Gothic Book Condensed"/>
                <a:ea typeface="Franklin Gothic Book" charset="0"/>
                <a:cs typeface="Franklin Gothic Book" charset="0"/>
              </a:rPr>
              <a:t>. </a:t>
            </a:r>
          </a:p>
        </p:txBody>
      </p:sp>
      <p:sp>
        <p:nvSpPr>
          <p:cNvPr id="17" name="Slide Number Placeholder 14"/>
          <p:cNvSpPr>
            <a:spLocks noGrp="1"/>
          </p:cNvSpPr>
          <p:nvPr>
            <p:ph type="sldNum" sz="quarter" idx="12"/>
          </p:nvPr>
        </p:nvSpPr>
        <p:spPr>
          <a:xfrm>
            <a:off x="8723376" y="6510044"/>
            <a:ext cx="331724" cy="273844"/>
          </a:xfrm>
        </p:spPr>
        <p:txBody>
          <a:bodyPr/>
          <a:lstStyle/>
          <a:p>
            <a:r>
              <a:rPr lang="en-US" dirty="0">
                <a:solidFill>
                  <a:srgbClr val="0E1325"/>
                </a:solidFill>
              </a:rPr>
              <a:t>3</a:t>
            </a:r>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6" name="TextBox 5">
            <a:extLst>
              <a:ext uri="{FF2B5EF4-FFF2-40B4-BE49-F238E27FC236}">
                <a16:creationId xmlns:a16="http://schemas.microsoft.com/office/drawing/2014/main" id="{B516CADA-1689-4903-8F51-BCE721321111}"/>
              </a:ext>
            </a:extLst>
          </p:cNvPr>
          <p:cNvSpPr txBox="1"/>
          <p:nvPr/>
        </p:nvSpPr>
        <p:spPr>
          <a:xfrm>
            <a:off x="2473985" y="1027573"/>
            <a:ext cx="3979328" cy="523220"/>
          </a:xfrm>
          <a:prstGeom prst="rect">
            <a:avLst/>
          </a:prstGeom>
          <a:noFill/>
        </p:spPr>
        <p:txBody>
          <a:bodyPr wrap="square" rtlCol="0">
            <a:spAutoFit/>
          </a:bodyPr>
          <a:lstStyle/>
          <a:p>
            <a:pPr algn="ctr"/>
            <a:r>
              <a:rPr lang="en-IN" sz="1400" b="1" dirty="0"/>
              <a:t>The crowdfunding industry is projected to grow to over $300 billion by 2025.</a:t>
            </a:r>
            <a:endParaRPr lang="en-US" sz="1400" dirty="0">
              <a:solidFill>
                <a:srgbClr val="0E1325"/>
              </a:solidFill>
              <a:latin typeface="ITC Franklin Gothic Book Condensed"/>
              <a:ea typeface="ITC Franklin Gothic Book Condensed" charset="0"/>
              <a:cs typeface="ITC Franklin Gothic Book Condensed" charset="0"/>
            </a:endParaRPr>
          </a:p>
        </p:txBody>
      </p:sp>
      <p:pic>
        <p:nvPicPr>
          <p:cNvPr id="2" name="Picture 1">
            <a:extLst>
              <a:ext uri="{FF2B5EF4-FFF2-40B4-BE49-F238E27FC236}">
                <a16:creationId xmlns:a16="http://schemas.microsoft.com/office/drawing/2014/main" id="{46762246-58C6-40D9-B6C9-EBEF5CA290DB}"/>
              </a:ext>
            </a:extLst>
          </p:cNvPr>
          <p:cNvPicPr>
            <a:picLocks noChangeAspect="1"/>
          </p:cNvPicPr>
          <p:nvPr/>
        </p:nvPicPr>
        <p:blipFill>
          <a:blip r:embed="rId4"/>
          <a:stretch>
            <a:fillRect/>
          </a:stretch>
        </p:blipFill>
        <p:spPr>
          <a:xfrm>
            <a:off x="3067050" y="4953364"/>
            <a:ext cx="3009900" cy="1019175"/>
          </a:xfrm>
          <a:prstGeom prst="rect">
            <a:avLst/>
          </a:prstGeom>
        </p:spPr>
      </p:pic>
      <p:pic>
        <p:nvPicPr>
          <p:cNvPr id="3" name="Picture 2">
            <a:extLst>
              <a:ext uri="{FF2B5EF4-FFF2-40B4-BE49-F238E27FC236}">
                <a16:creationId xmlns:a16="http://schemas.microsoft.com/office/drawing/2014/main" id="{6E84829B-F7CF-406F-BC5E-CD5C9C2D040E}"/>
              </a:ext>
            </a:extLst>
          </p:cNvPr>
          <p:cNvPicPr>
            <a:picLocks noChangeAspect="1"/>
          </p:cNvPicPr>
          <p:nvPr/>
        </p:nvPicPr>
        <p:blipFill>
          <a:blip r:embed="rId5"/>
          <a:stretch>
            <a:fillRect/>
          </a:stretch>
        </p:blipFill>
        <p:spPr>
          <a:xfrm>
            <a:off x="1682400" y="1715987"/>
            <a:ext cx="5773832" cy="2868187"/>
          </a:xfrm>
          <a:prstGeom prst="rect">
            <a:avLst/>
          </a:prstGeom>
        </p:spPr>
      </p:pic>
      <p:sp>
        <p:nvSpPr>
          <p:cNvPr id="11" name="TextBox 10">
            <a:extLst>
              <a:ext uri="{FF2B5EF4-FFF2-40B4-BE49-F238E27FC236}">
                <a16:creationId xmlns:a16="http://schemas.microsoft.com/office/drawing/2014/main" id="{B9EC2121-E4E9-40BC-B967-5B75A33FE605}"/>
              </a:ext>
            </a:extLst>
          </p:cNvPr>
          <p:cNvSpPr txBox="1"/>
          <p:nvPr/>
        </p:nvSpPr>
        <p:spPr>
          <a:xfrm>
            <a:off x="-26143" y="3536094"/>
            <a:ext cx="2747754" cy="954107"/>
          </a:xfrm>
          <a:prstGeom prst="rect">
            <a:avLst/>
          </a:prstGeom>
          <a:noFill/>
        </p:spPr>
        <p:txBody>
          <a:bodyPr wrap="square" rtlCol="0">
            <a:spAutoFit/>
          </a:bodyPr>
          <a:lstStyle/>
          <a:p>
            <a:r>
              <a:rPr lang="en-IN" sz="1400" dirty="0"/>
              <a:t>400k campaigns </a:t>
            </a:r>
            <a:r>
              <a:rPr lang="en-IN" sz="1400" dirty="0">
                <a:sym typeface="Wingdings" panose="05000000000000000000" pitchFamily="2" charset="2"/>
              </a:rPr>
              <a:t> 150k Successful</a:t>
            </a:r>
          </a:p>
          <a:p>
            <a:r>
              <a:rPr lang="en-IN" sz="1400" dirty="0"/>
              <a:t>                </a:t>
            </a:r>
            <a:endParaRPr lang="en-IN" sz="1400" dirty="0">
              <a:sym typeface="Wingdings" panose="05000000000000000000" pitchFamily="2" charset="2"/>
            </a:endParaRPr>
          </a:p>
          <a:p>
            <a:r>
              <a:rPr lang="en-IN" sz="1400" dirty="0">
                <a:sym typeface="Wingdings" panose="05000000000000000000" pitchFamily="2" charset="2"/>
              </a:rPr>
              <a:t>             Generated : </a:t>
            </a:r>
            <a:r>
              <a:rPr lang="en-IN" sz="1400" dirty="0"/>
              <a:t>$ 3.4 Billion</a:t>
            </a:r>
          </a:p>
          <a:p>
            <a:r>
              <a:rPr lang="en-IN" sz="1400" dirty="0"/>
              <a:t>        </a:t>
            </a:r>
          </a:p>
        </p:txBody>
      </p:sp>
      <p:pic>
        <p:nvPicPr>
          <p:cNvPr id="16" name="Picture 15">
            <a:extLst>
              <a:ext uri="{FF2B5EF4-FFF2-40B4-BE49-F238E27FC236}">
                <a16:creationId xmlns:a16="http://schemas.microsoft.com/office/drawing/2014/main" id="{83D2125D-3FE0-47D5-9739-A40769F1BB87}"/>
              </a:ext>
            </a:extLst>
          </p:cNvPr>
          <p:cNvPicPr>
            <a:picLocks noChangeAspect="1"/>
          </p:cNvPicPr>
          <p:nvPr/>
        </p:nvPicPr>
        <p:blipFill>
          <a:blip r:embed="rId6"/>
          <a:stretch>
            <a:fillRect/>
          </a:stretch>
        </p:blipFill>
        <p:spPr>
          <a:xfrm>
            <a:off x="574166" y="2978349"/>
            <a:ext cx="1025923" cy="369332"/>
          </a:xfrm>
          <a:prstGeom prst="rect">
            <a:avLst/>
          </a:prstGeom>
        </p:spPr>
      </p:pic>
      <p:sp>
        <p:nvSpPr>
          <p:cNvPr id="19" name="TextBox 18">
            <a:extLst>
              <a:ext uri="{FF2B5EF4-FFF2-40B4-BE49-F238E27FC236}">
                <a16:creationId xmlns:a16="http://schemas.microsoft.com/office/drawing/2014/main" id="{43CD0E83-0908-4BC1-ABD3-FDBE8954E632}"/>
              </a:ext>
            </a:extLst>
          </p:cNvPr>
          <p:cNvSpPr txBox="1"/>
          <p:nvPr/>
        </p:nvSpPr>
        <p:spPr>
          <a:xfrm>
            <a:off x="338003" y="2262521"/>
            <a:ext cx="1498250" cy="338554"/>
          </a:xfrm>
          <a:prstGeom prst="rect">
            <a:avLst/>
          </a:prstGeom>
          <a:noFill/>
        </p:spPr>
        <p:txBody>
          <a:bodyPr wrap="square" rtlCol="0">
            <a:spAutoFit/>
          </a:bodyPr>
          <a:lstStyle/>
          <a:p>
            <a:r>
              <a:rPr lang="en-IN" sz="1600" dirty="0"/>
              <a:t>191</a:t>
            </a:r>
            <a:r>
              <a:rPr lang="en-IN" sz="1200" dirty="0"/>
              <a:t> </a:t>
            </a:r>
            <a:r>
              <a:rPr lang="en-IN" sz="1600" dirty="0"/>
              <a:t>platforms</a:t>
            </a:r>
            <a:endParaRPr lang="en-IN" sz="1200" dirty="0"/>
          </a:p>
        </p:txBody>
      </p:sp>
      <p:cxnSp>
        <p:nvCxnSpPr>
          <p:cNvPr id="23" name="Straight Arrow Connector 22">
            <a:extLst>
              <a:ext uri="{FF2B5EF4-FFF2-40B4-BE49-F238E27FC236}">
                <a16:creationId xmlns:a16="http://schemas.microsoft.com/office/drawing/2014/main" id="{75554C1A-BAD7-4B93-881A-7E59E570ACA3}"/>
              </a:ext>
            </a:extLst>
          </p:cNvPr>
          <p:cNvCxnSpPr/>
          <p:nvPr/>
        </p:nvCxnSpPr>
        <p:spPr>
          <a:xfrm>
            <a:off x="1010382" y="2575249"/>
            <a:ext cx="0" cy="3359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36AAC545-A5B5-4EC8-BA74-56838A9700E9}"/>
              </a:ext>
            </a:extLst>
          </p:cNvPr>
          <p:cNvCxnSpPr>
            <a:cxnSpLocks/>
          </p:cNvCxnSpPr>
          <p:nvPr/>
        </p:nvCxnSpPr>
        <p:spPr>
          <a:xfrm rot="10800000" flipV="1">
            <a:off x="1010382" y="1979439"/>
            <a:ext cx="557160" cy="26577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4244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E9AED88-EA15-414C-8BAF-C2F19ED22C92}"/>
              </a:ext>
            </a:extLst>
          </p:cNvPr>
          <p:cNvPicPr>
            <a:picLocks noChangeAspect="1"/>
          </p:cNvPicPr>
          <p:nvPr/>
        </p:nvPicPr>
        <p:blipFill>
          <a:blip r:embed="rId2"/>
          <a:stretch>
            <a:fillRect/>
          </a:stretch>
        </p:blipFill>
        <p:spPr>
          <a:xfrm>
            <a:off x="1894802" y="450305"/>
            <a:ext cx="4969029" cy="1289697"/>
          </a:xfrm>
          <a:prstGeom prst="rect">
            <a:avLst/>
          </a:prstGeom>
          <a:effectLst>
            <a:glow rad="127000">
              <a:schemeClr val="accent6">
                <a:alpha val="54000"/>
              </a:schemeClr>
            </a:glow>
          </a:effectLst>
        </p:spPr>
      </p:pic>
      <p:sp>
        <p:nvSpPr>
          <p:cNvPr id="2" name="Slide Number Placeholder 1">
            <a:extLst>
              <a:ext uri="{FF2B5EF4-FFF2-40B4-BE49-F238E27FC236}">
                <a16:creationId xmlns:a16="http://schemas.microsoft.com/office/drawing/2014/main" id="{148B897D-6135-4902-84E9-CFA7336A146C}"/>
              </a:ext>
            </a:extLst>
          </p:cNvPr>
          <p:cNvSpPr>
            <a:spLocks noGrp="1"/>
          </p:cNvSpPr>
          <p:nvPr>
            <p:ph type="sldNum" sz="quarter" idx="12"/>
          </p:nvPr>
        </p:nvSpPr>
        <p:spPr>
          <a:xfrm>
            <a:off x="7020138" y="6356351"/>
            <a:ext cx="2057400" cy="365125"/>
          </a:xfrm>
        </p:spPr>
        <p:txBody>
          <a:bodyPr>
            <a:normAutofit/>
          </a:bodyPr>
          <a:lstStyle/>
          <a:p>
            <a:pPr>
              <a:spcAft>
                <a:spcPts val="600"/>
              </a:spcAft>
            </a:pPr>
            <a:fld id="{4C05260C-CCC0-D846-A270-DEDC140A797A}" type="slidenum">
              <a:rPr lang="en-US" smtClean="0"/>
              <a:pPr>
                <a:spcAft>
                  <a:spcPts val="600"/>
                </a:spcAft>
              </a:pPr>
              <a:t>4</a:t>
            </a:fld>
            <a:endParaRPr lang="en-US"/>
          </a:p>
        </p:txBody>
      </p:sp>
      <p:pic>
        <p:nvPicPr>
          <p:cNvPr id="7" name="Picture 6">
            <a:extLst>
              <a:ext uri="{FF2B5EF4-FFF2-40B4-BE49-F238E27FC236}">
                <a16:creationId xmlns:a16="http://schemas.microsoft.com/office/drawing/2014/main" id="{8CBF45C7-5C9D-41F3-AD92-A7034EBD139D}"/>
              </a:ext>
            </a:extLst>
          </p:cNvPr>
          <p:cNvPicPr>
            <a:picLocks noChangeAspect="1"/>
          </p:cNvPicPr>
          <p:nvPr/>
        </p:nvPicPr>
        <p:blipFill>
          <a:blip r:embed="rId3"/>
          <a:stretch>
            <a:fillRect/>
          </a:stretch>
        </p:blipFill>
        <p:spPr>
          <a:xfrm>
            <a:off x="507374" y="2545803"/>
            <a:ext cx="4064626" cy="2707331"/>
          </a:xfrm>
          <a:prstGeom prst="rect">
            <a:avLst/>
          </a:prstGeom>
        </p:spPr>
      </p:pic>
      <p:sp>
        <p:nvSpPr>
          <p:cNvPr id="9" name="TextBox 8">
            <a:extLst>
              <a:ext uri="{FF2B5EF4-FFF2-40B4-BE49-F238E27FC236}">
                <a16:creationId xmlns:a16="http://schemas.microsoft.com/office/drawing/2014/main" id="{52966207-FCC4-43B5-9A30-2D56533F971B}"/>
              </a:ext>
            </a:extLst>
          </p:cNvPr>
          <p:cNvSpPr txBox="1"/>
          <p:nvPr/>
        </p:nvSpPr>
        <p:spPr>
          <a:xfrm>
            <a:off x="4960386" y="2298677"/>
            <a:ext cx="3986983" cy="3724096"/>
          </a:xfrm>
          <a:prstGeom prst="rect">
            <a:avLst/>
          </a:prstGeom>
          <a:noFill/>
        </p:spPr>
        <p:txBody>
          <a:bodyPr wrap="square" rtlCol="0">
            <a:spAutoFit/>
          </a:bodyPr>
          <a:lstStyle/>
          <a:p>
            <a:r>
              <a:rPr lang="en-IN" sz="2000" b="1" dirty="0">
                <a:latin typeface="+mj-lt"/>
              </a:rPr>
              <a:t>Kickstarter</a:t>
            </a:r>
            <a:r>
              <a:rPr lang="en-IN" dirty="0">
                <a:latin typeface="+mj-lt"/>
              </a:rPr>
              <a:t> has grown into one of the most popular crowd-funding platforms on the web since its inception in 2009.  Over 140,000 projects have been funded thanks to the patronage of millions of Kickstarter backers. From documentaries to smart watches to card games about combustible felines (Exploding Kittens) , Kickstarter has brought to life ideas that have impacted technology, design, and pop culture. </a:t>
            </a:r>
          </a:p>
          <a:p>
            <a:endParaRPr lang="en-IN" dirty="0"/>
          </a:p>
          <a:p>
            <a:endParaRPr lang="en-IN" dirty="0"/>
          </a:p>
        </p:txBody>
      </p:sp>
    </p:spTree>
    <p:extLst>
      <p:ext uri="{BB962C8B-B14F-4D97-AF65-F5344CB8AC3E}">
        <p14:creationId xmlns:p14="http://schemas.microsoft.com/office/powerpoint/2010/main" val="1080333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334FFFE-EB1E-43B3-8CDF-1FA27DB64FAF}"/>
              </a:ext>
            </a:extLst>
          </p:cNvPr>
          <p:cNvPicPr>
            <a:picLocks noChangeAspect="1"/>
          </p:cNvPicPr>
          <p:nvPr/>
        </p:nvPicPr>
        <p:blipFill rotWithShape="1">
          <a:blip r:embed="rId3"/>
          <a:srcRect t="13751" b="2471"/>
          <a:stretch/>
        </p:blipFill>
        <p:spPr>
          <a:xfrm>
            <a:off x="331937" y="3367469"/>
            <a:ext cx="4049786" cy="3033844"/>
          </a:xfrm>
          <a:prstGeom prst="rect">
            <a:avLst/>
          </a:prstGeom>
          <a:ln>
            <a:noFill/>
          </a:ln>
          <a:effectLst>
            <a:softEdge rad="112500"/>
          </a:effectLst>
        </p:spPr>
      </p:pic>
      <p:sp>
        <p:nvSpPr>
          <p:cNvPr id="17" name="Slide Number Placeholder 14"/>
          <p:cNvSpPr>
            <a:spLocks noGrp="1"/>
          </p:cNvSpPr>
          <p:nvPr>
            <p:ph type="sldNum" sz="quarter" idx="12"/>
          </p:nvPr>
        </p:nvSpPr>
        <p:spPr>
          <a:xfrm>
            <a:off x="8723376" y="6510044"/>
            <a:ext cx="331724" cy="273844"/>
          </a:xfrm>
        </p:spPr>
        <p:txBody>
          <a:bodyPr/>
          <a:lstStyle/>
          <a:p>
            <a:r>
              <a:rPr lang="en-US" dirty="0">
                <a:solidFill>
                  <a:srgbClr val="0E1325"/>
                </a:solidFill>
              </a:rPr>
              <a:t>5</a:t>
            </a:r>
          </a:p>
        </p:txBody>
      </p: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pic>
        <p:nvPicPr>
          <p:cNvPr id="4" name="Picture 3">
            <a:extLst>
              <a:ext uri="{FF2B5EF4-FFF2-40B4-BE49-F238E27FC236}">
                <a16:creationId xmlns:a16="http://schemas.microsoft.com/office/drawing/2014/main" id="{E598C88A-5A70-40EA-9495-2CCE5CDB473F}"/>
              </a:ext>
            </a:extLst>
          </p:cNvPr>
          <p:cNvPicPr>
            <a:picLocks noChangeAspect="1"/>
          </p:cNvPicPr>
          <p:nvPr/>
        </p:nvPicPr>
        <p:blipFill rotWithShape="1">
          <a:blip r:embed="rId5"/>
          <a:srcRect t="15372" r="2140"/>
          <a:stretch/>
        </p:blipFill>
        <p:spPr>
          <a:xfrm>
            <a:off x="120799" y="830242"/>
            <a:ext cx="4240832" cy="2537227"/>
          </a:xfrm>
          <a:prstGeom prst="rect">
            <a:avLst/>
          </a:prstGeom>
          <a:ln>
            <a:noFill/>
          </a:ln>
          <a:effectLst>
            <a:softEdge rad="112500"/>
          </a:effectLst>
        </p:spPr>
      </p:pic>
      <p:pic>
        <p:nvPicPr>
          <p:cNvPr id="6" name="Picture 5">
            <a:extLst>
              <a:ext uri="{FF2B5EF4-FFF2-40B4-BE49-F238E27FC236}">
                <a16:creationId xmlns:a16="http://schemas.microsoft.com/office/drawing/2014/main" id="{F0BD9CC9-FC35-4AD7-BAEB-B4DF4A98814B}"/>
              </a:ext>
            </a:extLst>
          </p:cNvPr>
          <p:cNvPicPr>
            <a:picLocks noChangeAspect="1"/>
          </p:cNvPicPr>
          <p:nvPr/>
        </p:nvPicPr>
        <p:blipFill rotWithShape="1">
          <a:blip r:embed="rId6"/>
          <a:srcRect l="-645" t="11271" r="-1" b="3905"/>
          <a:stretch/>
        </p:blipFill>
        <p:spPr>
          <a:xfrm>
            <a:off x="4762279" y="456687"/>
            <a:ext cx="4240830" cy="2615001"/>
          </a:xfrm>
          <a:prstGeom prst="rect">
            <a:avLst/>
          </a:prstGeom>
          <a:ln>
            <a:noFill/>
          </a:ln>
          <a:effectLst>
            <a:softEdge rad="112500"/>
          </a:effectLst>
        </p:spPr>
      </p:pic>
      <p:pic>
        <p:nvPicPr>
          <p:cNvPr id="13" name="Picture 12">
            <a:extLst>
              <a:ext uri="{FF2B5EF4-FFF2-40B4-BE49-F238E27FC236}">
                <a16:creationId xmlns:a16="http://schemas.microsoft.com/office/drawing/2014/main" id="{0AA7E924-3C64-4D53-B178-F072D422FD9A}"/>
              </a:ext>
            </a:extLst>
          </p:cNvPr>
          <p:cNvPicPr>
            <a:picLocks noChangeAspect="1"/>
          </p:cNvPicPr>
          <p:nvPr/>
        </p:nvPicPr>
        <p:blipFill rotWithShape="1">
          <a:blip r:embed="rId7"/>
          <a:srcRect t="21517" r="-2390"/>
          <a:stretch/>
        </p:blipFill>
        <p:spPr>
          <a:xfrm>
            <a:off x="4641899" y="3402088"/>
            <a:ext cx="4241925" cy="3033844"/>
          </a:xfrm>
          <a:prstGeom prst="rect">
            <a:avLst/>
          </a:prstGeom>
          <a:ln>
            <a:noFill/>
          </a:ln>
          <a:effectLst>
            <a:softEdge rad="112500"/>
          </a:effectLst>
        </p:spPr>
      </p:pic>
    </p:spTree>
    <p:extLst>
      <p:ext uri="{BB962C8B-B14F-4D97-AF65-F5344CB8AC3E}">
        <p14:creationId xmlns:p14="http://schemas.microsoft.com/office/powerpoint/2010/main" val="3576656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14"/>
          <p:cNvSpPr txBox="1">
            <a:spLocks/>
          </p:cNvSpPr>
          <p:nvPr/>
        </p:nvSpPr>
        <p:spPr>
          <a:xfrm>
            <a:off x="8707426" y="6513063"/>
            <a:ext cx="335564" cy="273844"/>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3</a:t>
            </a:r>
          </a:p>
        </p:txBody>
      </p:sp>
      <p:pic>
        <p:nvPicPr>
          <p:cNvPr id="8" name="Picture 7">
            <a:extLst>
              <a:ext uri="{FF2B5EF4-FFF2-40B4-BE49-F238E27FC236}">
                <a16:creationId xmlns:a16="http://schemas.microsoft.com/office/drawing/2014/main" id="{F83DAC71-D000-4C3F-90D7-1AEAFECDE2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10" name="Slide Number Placeholder 14">
            <a:extLst>
              <a:ext uri="{FF2B5EF4-FFF2-40B4-BE49-F238E27FC236}">
                <a16:creationId xmlns:a16="http://schemas.microsoft.com/office/drawing/2014/main" id="{D314355F-B495-49D5-B465-1D87419D2D62}"/>
              </a:ext>
            </a:extLst>
          </p:cNvPr>
          <p:cNvSpPr>
            <a:spLocks noGrp="1"/>
          </p:cNvSpPr>
          <p:nvPr>
            <p:ph type="sldNum" sz="quarter" idx="12"/>
          </p:nvPr>
        </p:nvSpPr>
        <p:spPr>
          <a:xfrm>
            <a:off x="8723376" y="6510044"/>
            <a:ext cx="331724" cy="273844"/>
          </a:xfrm>
        </p:spPr>
        <p:txBody>
          <a:bodyPr/>
          <a:lstStyle/>
          <a:p>
            <a:r>
              <a:rPr lang="en-US" dirty="0">
                <a:solidFill>
                  <a:srgbClr val="0E1325"/>
                </a:solidFill>
              </a:rPr>
              <a:t>6</a:t>
            </a:r>
          </a:p>
        </p:txBody>
      </p:sp>
      <p:sp>
        <p:nvSpPr>
          <p:cNvPr id="4" name="Arrow: Pentagon 3">
            <a:extLst>
              <a:ext uri="{FF2B5EF4-FFF2-40B4-BE49-F238E27FC236}">
                <a16:creationId xmlns:a16="http://schemas.microsoft.com/office/drawing/2014/main" id="{DB386E7E-000D-45E1-8BCA-4BEDDBEE9E15}"/>
              </a:ext>
            </a:extLst>
          </p:cNvPr>
          <p:cNvSpPr/>
          <p:nvPr/>
        </p:nvSpPr>
        <p:spPr>
          <a:xfrm rot="21306831">
            <a:off x="5678623" y="213571"/>
            <a:ext cx="3408586" cy="1478922"/>
          </a:xfrm>
          <a:prstGeom prst="homePlate">
            <a:avLst/>
          </a:prstGeom>
          <a:solidFill>
            <a:srgbClr val="98CA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atin typeface="ITC Franklin Gothic Book Condensed"/>
              </a:rPr>
              <a:t>SUCCESS</a:t>
            </a:r>
          </a:p>
        </p:txBody>
      </p:sp>
      <p:sp>
        <p:nvSpPr>
          <p:cNvPr id="12" name="Arrow: Pentagon 11">
            <a:extLst>
              <a:ext uri="{FF2B5EF4-FFF2-40B4-BE49-F238E27FC236}">
                <a16:creationId xmlns:a16="http://schemas.microsoft.com/office/drawing/2014/main" id="{2E843CAA-D65B-4717-AFD2-FB6D58A84673}"/>
              </a:ext>
            </a:extLst>
          </p:cNvPr>
          <p:cNvSpPr/>
          <p:nvPr/>
        </p:nvSpPr>
        <p:spPr>
          <a:xfrm rot="21097078" flipH="1">
            <a:off x="86468" y="4432883"/>
            <a:ext cx="3581667" cy="1448785"/>
          </a:xfrm>
          <a:prstGeom prst="homePlate">
            <a:avLst/>
          </a:prstGeom>
          <a:solidFill>
            <a:srgbClr val="0E13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atin typeface="ITC Franklin Gothic Book Condensed"/>
              </a:rPr>
              <a:t>FAIL</a:t>
            </a:r>
          </a:p>
        </p:txBody>
      </p:sp>
      <p:sp>
        <p:nvSpPr>
          <p:cNvPr id="5" name="TextBox 4">
            <a:extLst>
              <a:ext uri="{FF2B5EF4-FFF2-40B4-BE49-F238E27FC236}">
                <a16:creationId xmlns:a16="http://schemas.microsoft.com/office/drawing/2014/main" id="{787EAFE0-B64D-44AD-BEC7-1A0D85753870}"/>
              </a:ext>
            </a:extLst>
          </p:cNvPr>
          <p:cNvSpPr txBox="1"/>
          <p:nvPr/>
        </p:nvSpPr>
        <p:spPr>
          <a:xfrm>
            <a:off x="2793999" y="409017"/>
            <a:ext cx="3376246" cy="646331"/>
          </a:xfrm>
          <a:prstGeom prst="rect">
            <a:avLst/>
          </a:prstGeom>
          <a:noFill/>
        </p:spPr>
        <p:txBody>
          <a:bodyPr wrap="square" rtlCol="0">
            <a:spAutoFit/>
          </a:bodyPr>
          <a:lstStyle/>
          <a:p>
            <a:r>
              <a:rPr lang="en-US" sz="3600" b="1" dirty="0"/>
              <a:t>  </a:t>
            </a:r>
          </a:p>
        </p:txBody>
      </p:sp>
      <p:sp>
        <p:nvSpPr>
          <p:cNvPr id="2" name="Rectangle 1">
            <a:extLst>
              <a:ext uri="{FF2B5EF4-FFF2-40B4-BE49-F238E27FC236}">
                <a16:creationId xmlns:a16="http://schemas.microsoft.com/office/drawing/2014/main" id="{DC709350-6CC5-4D99-AD7F-1BF65F8407F7}"/>
              </a:ext>
            </a:extLst>
          </p:cNvPr>
          <p:cNvSpPr/>
          <p:nvPr/>
        </p:nvSpPr>
        <p:spPr>
          <a:xfrm>
            <a:off x="1877301" y="1819331"/>
            <a:ext cx="4572000" cy="2308324"/>
          </a:xfrm>
          <a:prstGeom prst="rect">
            <a:avLst/>
          </a:prstGeom>
        </p:spPr>
        <p:txBody>
          <a:bodyPr>
            <a:spAutoFit/>
          </a:bodyPr>
          <a:lstStyle/>
          <a:p>
            <a:r>
              <a:rPr lang="en-IN" dirty="0"/>
              <a:t>What are the factors that contribute towards a project achieving its goal and getting fully funded. </a:t>
            </a:r>
            <a:r>
              <a:rPr lang="en-IN" b="1" dirty="0"/>
              <a:t>And</a:t>
            </a:r>
            <a:r>
              <a:rPr lang="en-IN" dirty="0"/>
              <a:t> </a:t>
            </a:r>
            <a:r>
              <a:rPr lang="en-IN" b="1" dirty="0"/>
              <a:t>can we know beforehand that a project is doomed to fail?</a:t>
            </a:r>
          </a:p>
          <a:p>
            <a:endParaRPr lang="en-IN" b="1" dirty="0"/>
          </a:p>
          <a:p>
            <a:r>
              <a:rPr lang="en-IN" b="1" dirty="0"/>
              <a:t>This Kickstarter dataset, provided by Kaggle, can give us an insight into Kickstarter projects launched between 2009 and 2017.</a:t>
            </a:r>
          </a:p>
        </p:txBody>
      </p:sp>
      <p:sp>
        <p:nvSpPr>
          <p:cNvPr id="13" name="Rectangle 12">
            <a:extLst>
              <a:ext uri="{FF2B5EF4-FFF2-40B4-BE49-F238E27FC236}">
                <a16:creationId xmlns:a16="http://schemas.microsoft.com/office/drawing/2014/main" id="{8ADB4A19-80AD-4600-A9A9-EB6BABFC395A}"/>
              </a:ext>
            </a:extLst>
          </p:cNvPr>
          <p:cNvSpPr/>
          <p:nvPr/>
        </p:nvSpPr>
        <p:spPr>
          <a:xfrm rot="20717133">
            <a:off x="240616" y="585740"/>
            <a:ext cx="3070673" cy="1107996"/>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a:spAutoFit/>
          </a:bodyPr>
          <a:lstStyle/>
          <a:p>
            <a:pPr algn="r"/>
            <a:r>
              <a:rPr lang="en-US" sz="6600" dirty="0">
                <a:ln w="0"/>
                <a:solidFill>
                  <a:schemeClr val="tx1"/>
                </a:solidFill>
                <a:effectLst>
                  <a:outerShdw blurRad="38100" dist="19050" dir="2700000" algn="tl" rotWithShape="0">
                    <a:schemeClr val="dk1">
                      <a:alpha val="40000"/>
                    </a:schemeClr>
                  </a:outerShdw>
                </a:effectLst>
                <a:latin typeface="ITC Franklin Gothic Demi Extra Compressed" charset="0"/>
                <a:ea typeface="ITC Franklin Gothic Demi Extra Compressed" charset="0"/>
                <a:cs typeface="ITC Franklin Gothic Demi Extra Compressed" charset="0"/>
              </a:rPr>
              <a:t>36.29 %</a:t>
            </a:r>
            <a:endParaRPr lang="en-US" sz="1100" dirty="0">
              <a:ln w="0"/>
              <a:solidFill>
                <a:schemeClr val="tx1"/>
              </a:solidFill>
              <a:effectLst>
                <a:outerShdw blurRad="38100" dist="19050" dir="2700000" algn="tl" rotWithShape="0">
                  <a:schemeClr val="dk1">
                    <a:alpha val="40000"/>
                  </a:schemeClr>
                </a:outerShdw>
              </a:effectLst>
              <a:latin typeface="ITC Franklin Gothic Demi Extra Compressed" charset="0"/>
              <a:ea typeface="ITC Franklin Gothic Demi Extra Compressed" charset="0"/>
              <a:cs typeface="ITC Franklin Gothic Demi Extra Compressed" charset="0"/>
            </a:endParaRPr>
          </a:p>
        </p:txBody>
      </p:sp>
    </p:spTree>
    <p:extLst>
      <p:ext uri="{BB962C8B-B14F-4D97-AF65-F5344CB8AC3E}">
        <p14:creationId xmlns:p14="http://schemas.microsoft.com/office/powerpoint/2010/main" val="2125676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4"/>
          <p:cNvSpPr>
            <a:spLocks noGrp="1"/>
          </p:cNvSpPr>
          <p:nvPr>
            <p:ph type="sldNum" sz="quarter" idx="12"/>
          </p:nvPr>
        </p:nvSpPr>
        <p:spPr>
          <a:xfrm>
            <a:off x="8723376" y="6510044"/>
            <a:ext cx="331724" cy="273844"/>
          </a:xfrm>
        </p:spPr>
        <p:txBody>
          <a:bodyPr/>
          <a:lstStyle/>
          <a:p>
            <a:fld id="{4C05260C-CCC0-D846-A270-DEDC140A797A}" type="slidenum">
              <a:rPr lang="en-US" smtClean="0">
                <a:solidFill>
                  <a:srgbClr val="0E1325"/>
                </a:solidFill>
              </a:rPr>
              <a:t>7</a:t>
            </a:fld>
            <a:endParaRPr lang="en-US" dirty="0">
              <a:solidFill>
                <a:srgbClr val="0E1325"/>
              </a:solidFill>
            </a:endParaRPr>
          </a:p>
        </p:txBody>
      </p:sp>
      <p:sp>
        <p:nvSpPr>
          <p:cNvPr id="12" name="TextBox 11"/>
          <p:cNvSpPr txBox="1"/>
          <p:nvPr/>
        </p:nvSpPr>
        <p:spPr>
          <a:xfrm>
            <a:off x="459436" y="377692"/>
            <a:ext cx="6050556" cy="646331"/>
          </a:xfrm>
          <a:prstGeom prst="rect">
            <a:avLst/>
          </a:prstGeom>
          <a:noFill/>
        </p:spPr>
        <p:txBody>
          <a:bodyPr wrap="square" rtlCol="0">
            <a:spAutoFit/>
          </a:bodyPr>
          <a:lstStyle/>
          <a:p>
            <a:r>
              <a:rPr lang="en-US" sz="3600" b="1" spc="225" dirty="0">
                <a:solidFill>
                  <a:srgbClr val="0E1325"/>
                </a:solidFill>
                <a:latin typeface="ITC Franklin Gothic Demi Extra Compressed" charset="0"/>
                <a:ea typeface="ITC Franklin Gothic Demi Extra Compressed" charset="0"/>
                <a:cs typeface="ITC Franklin Gothic Demi Extra Compressed" charset="0"/>
              </a:rPr>
              <a:t>DATASET</a:t>
            </a:r>
            <a:r>
              <a:rPr lang="en-US" sz="3600" b="1" spc="225" dirty="0">
                <a:solidFill>
                  <a:srgbClr val="F67F24"/>
                </a:solidFill>
                <a:latin typeface="ITC Franklin Gothic Demi Extra Compressed" charset="0"/>
                <a:ea typeface="ITC Franklin Gothic Demi Extra Compressed" charset="0"/>
                <a:cs typeface="ITC Franklin Gothic Demi Extra Compressed" charset="0"/>
              </a:rPr>
              <a:t> </a:t>
            </a: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graphicFrame>
        <p:nvGraphicFramePr>
          <p:cNvPr id="6" name="Table 5">
            <a:extLst>
              <a:ext uri="{FF2B5EF4-FFF2-40B4-BE49-F238E27FC236}">
                <a16:creationId xmlns:a16="http://schemas.microsoft.com/office/drawing/2014/main" id="{76D19CDB-770F-4455-B19A-3EAEA429371C}"/>
              </a:ext>
            </a:extLst>
          </p:cNvPr>
          <p:cNvGraphicFramePr>
            <a:graphicFrameLocks noGrp="1"/>
          </p:cNvGraphicFramePr>
          <p:nvPr>
            <p:extLst>
              <p:ext uri="{D42A27DB-BD31-4B8C-83A1-F6EECF244321}">
                <p14:modId xmlns:p14="http://schemas.microsoft.com/office/powerpoint/2010/main" val="4132897504"/>
              </p:ext>
            </p:extLst>
          </p:nvPr>
        </p:nvGraphicFramePr>
        <p:xfrm>
          <a:off x="1681504" y="1180341"/>
          <a:ext cx="5780992" cy="4780441"/>
        </p:xfrm>
        <a:graphic>
          <a:graphicData uri="http://schemas.openxmlformats.org/drawingml/2006/table">
            <a:tbl>
              <a:tblPr>
                <a:tableStyleId>{18603FDC-E32A-4AB5-989C-0864C3EAD2B8}</a:tableStyleId>
              </a:tblPr>
              <a:tblGrid>
                <a:gridCol w="1239730">
                  <a:extLst>
                    <a:ext uri="{9D8B030D-6E8A-4147-A177-3AD203B41FA5}">
                      <a16:colId xmlns:a16="http://schemas.microsoft.com/office/drawing/2014/main" val="2392289823"/>
                    </a:ext>
                  </a:extLst>
                </a:gridCol>
                <a:gridCol w="4541262">
                  <a:extLst>
                    <a:ext uri="{9D8B030D-6E8A-4147-A177-3AD203B41FA5}">
                      <a16:colId xmlns:a16="http://schemas.microsoft.com/office/drawing/2014/main" val="653555969"/>
                    </a:ext>
                  </a:extLst>
                </a:gridCol>
              </a:tblGrid>
              <a:tr h="268264">
                <a:tc>
                  <a:txBody>
                    <a:bodyPr/>
                    <a:lstStyle/>
                    <a:p>
                      <a:pPr algn="ctr" fontAlgn="b"/>
                      <a:r>
                        <a:rPr lang="en-US" sz="1600" b="1" u="none" strike="noStrike">
                          <a:effectLst/>
                          <a:latin typeface="BODONI POSTER COMPRESSED"/>
                        </a:rPr>
                        <a:t>Columns </a:t>
                      </a:r>
                      <a:endParaRPr lang="en-US" sz="1600" b="1" i="0" u="none" strike="noStrike">
                        <a:solidFill>
                          <a:srgbClr val="FFFFFF"/>
                        </a:solidFill>
                        <a:effectLst/>
                        <a:latin typeface="BODONI POSTER COMPRESSED"/>
                      </a:endParaRPr>
                    </a:p>
                  </a:txBody>
                  <a:tcPr marL="4763" marR="4763" marT="4763" marB="0" anchor="b">
                    <a:solidFill>
                      <a:srgbClr val="0E1325"/>
                    </a:solidFill>
                  </a:tcPr>
                </a:tc>
                <a:tc>
                  <a:txBody>
                    <a:bodyPr/>
                    <a:lstStyle/>
                    <a:p>
                      <a:pPr algn="ctr" fontAlgn="b"/>
                      <a:r>
                        <a:rPr lang="en-US" sz="1600" b="1" u="none" strike="noStrike" dirty="0">
                          <a:effectLst/>
                          <a:latin typeface="BODONI POSTER COMPRESSED"/>
                        </a:rPr>
                        <a:t>Description</a:t>
                      </a:r>
                      <a:endParaRPr lang="en-US" sz="1600" b="1" i="0" u="none" strike="noStrike" dirty="0">
                        <a:solidFill>
                          <a:srgbClr val="FFFFFF"/>
                        </a:solidFill>
                        <a:effectLst/>
                        <a:latin typeface="BODONI POSTER COMPRESSED"/>
                      </a:endParaRPr>
                    </a:p>
                  </a:txBody>
                  <a:tcPr marL="4763" marR="4763" marT="4763" marB="0" anchor="b">
                    <a:solidFill>
                      <a:srgbClr val="0E1325"/>
                    </a:solidFill>
                  </a:tcPr>
                </a:tc>
                <a:extLst>
                  <a:ext uri="{0D108BD9-81ED-4DB2-BD59-A6C34878D82A}">
                    <a16:rowId xmlns:a16="http://schemas.microsoft.com/office/drawing/2014/main" val="3307632603"/>
                  </a:ext>
                </a:extLst>
              </a:tr>
              <a:tr h="169592">
                <a:tc>
                  <a:txBody>
                    <a:bodyPr/>
                    <a:lstStyle/>
                    <a:p>
                      <a:pPr algn="ctr" fontAlgn="ctr"/>
                      <a:r>
                        <a:rPr lang="en-US" sz="1000" b="1" u="none" strike="noStrike" dirty="0">
                          <a:solidFill>
                            <a:schemeClr val="tx1"/>
                          </a:solidFill>
                          <a:effectLst/>
                          <a:latin typeface="ITC Franklin Gothic Book Condensed"/>
                        </a:rPr>
                        <a:t>ID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internal Kickstarter project id</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1494738627"/>
                  </a:ext>
                </a:extLst>
              </a:tr>
              <a:tr h="334045">
                <a:tc>
                  <a:txBody>
                    <a:bodyPr/>
                    <a:lstStyle/>
                    <a:p>
                      <a:pPr algn="ctr" fontAlgn="ctr"/>
                      <a:endParaRPr lang="en-US" sz="1000" b="1" u="none" strike="noStrike" dirty="0">
                        <a:effectLst/>
                        <a:latin typeface="ITC Franklin Gothic Book Condensed"/>
                      </a:endParaRPr>
                    </a:p>
                    <a:p>
                      <a:pPr algn="ctr" fontAlgn="ctr"/>
                      <a:r>
                        <a:rPr lang="en-US" sz="1000" b="1" u="none" strike="noStrike" dirty="0">
                          <a:effectLst/>
                          <a:latin typeface="ITC Franklin Gothic Book Condensed"/>
                        </a:rPr>
                        <a:t>name  </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tc>
                  <a:txBody>
                    <a:bodyPr/>
                    <a:lstStyle/>
                    <a:p>
                      <a:pPr algn="ctr" fontAlgn="ctr"/>
                      <a:r>
                        <a:rPr lang="en-US" sz="1000" b="1" u="none" strike="noStrike" dirty="0">
                          <a:effectLst/>
                          <a:latin typeface="ITC Franklin Gothic Book Condensed"/>
                        </a:rPr>
                        <a:t>Name of project - A project is a finite work with a clear goal that you’d like to bring to life. Think albums, books, or films.</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extLst>
                  <a:ext uri="{0D108BD9-81ED-4DB2-BD59-A6C34878D82A}">
                    <a16:rowId xmlns:a16="http://schemas.microsoft.com/office/drawing/2014/main" val="1817026528"/>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category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Sub category of project</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4222905017"/>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main_category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Main category of campaign ; 15 of them</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2471839190"/>
                  </a:ext>
                </a:extLst>
              </a:tr>
              <a:tr h="334045">
                <a:tc>
                  <a:txBody>
                    <a:bodyPr/>
                    <a:lstStyle/>
                    <a:p>
                      <a:pPr marL="0" algn="ctr" defTabSz="914400" rtl="0" eaLnBrk="1" fontAlgn="ctr" latinLnBrk="0" hangingPunct="1"/>
                      <a:endParaRPr lang="en-US" sz="1000" b="1" u="none" strike="noStrike" kern="1200" dirty="0">
                        <a:solidFill>
                          <a:schemeClr val="lt1"/>
                        </a:solidFill>
                        <a:effectLst/>
                        <a:latin typeface="ITC Franklin Gothic Book Condensed"/>
                        <a:ea typeface="+mn-ea"/>
                        <a:cs typeface="+mn-cs"/>
                      </a:endParaRPr>
                    </a:p>
                    <a:p>
                      <a:pPr marL="0" algn="ctr" defTabSz="914400" rtl="0" eaLnBrk="1" fontAlgn="ctr" latinLnBrk="0" hangingPunct="1"/>
                      <a:r>
                        <a:rPr lang="en-US" sz="1000" b="1" u="none" strike="noStrike" kern="1200" dirty="0">
                          <a:solidFill>
                            <a:schemeClr val="lt1"/>
                          </a:solidFill>
                          <a:effectLst/>
                          <a:latin typeface="ITC Franklin Gothic Book Condensed"/>
                          <a:ea typeface="+mn-ea"/>
                          <a:cs typeface="+mn-cs"/>
                        </a:rPr>
                        <a:t>currency  </a:t>
                      </a:r>
                    </a:p>
                  </a:txBody>
                  <a:tcPr marL="4763" marR="4763" marT="4763" marB="0" anchor="ctr">
                    <a:solidFill>
                      <a:schemeClr val="bg1">
                        <a:lumMod val="75000"/>
                      </a:schemeClr>
                    </a:solidFill>
                  </a:tcPr>
                </a:tc>
                <a:tc>
                  <a:txBody>
                    <a:bodyPr/>
                    <a:lstStyle/>
                    <a:p>
                      <a:pPr marL="0" algn="ctr" defTabSz="914400" rtl="0" eaLnBrk="1" fontAlgn="ctr" latinLnBrk="0" hangingPunct="1"/>
                      <a:r>
                        <a:rPr lang="en-US" sz="1000" b="1" u="none" strike="noStrike" kern="1200" dirty="0">
                          <a:solidFill>
                            <a:schemeClr val="lt1"/>
                          </a:solidFill>
                          <a:effectLst/>
                          <a:latin typeface="ITC Franklin Gothic Book Condensed"/>
                          <a:ea typeface="+mn-ea"/>
                          <a:cs typeface="+mn-cs"/>
                        </a:rPr>
                        <a:t>currency used in donating money to the project</a:t>
                      </a:r>
                    </a:p>
                  </a:txBody>
                  <a:tcPr marL="4763" marR="4763" marT="4763" marB="0" anchor="ctr">
                    <a:solidFill>
                      <a:schemeClr val="bg1">
                        <a:lumMod val="75000"/>
                      </a:schemeClr>
                    </a:solidFill>
                  </a:tcPr>
                </a:tc>
                <a:extLst>
                  <a:ext uri="{0D108BD9-81ED-4DB2-BD59-A6C34878D82A}">
                    <a16:rowId xmlns:a16="http://schemas.microsoft.com/office/drawing/2014/main" val="934637944"/>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deadline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deadline for the project</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3220392466"/>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goal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The funding goal is the amount of money that a creator needs to complete their project.</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2795697431"/>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launched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Project launch date</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2222037549"/>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pledged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amount donated by people</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639733665"/>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state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u="none" strike="noStrike" dirty="0">
                          <a:solidFill>
                            <a:schemeClr val="tx1"/>
                          </a:solidFill>
                          <a:effectLst/>
                          <a:latin typeface="ITC Franklin Gothic Book Condensed"/>
                        </a:rPr>
                        <a:t>current state of the project – success, fail, withdrawn</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extLst>
                  <a:ext uri="{0D108BD9-81ED-4DB2-BD59-A6C34878D82A}">
                    <a16:rowId xmlns:a16="http://schemas.microsoft.com/office/drawing/2014/main" val="2096764663"/>
                  </a:ext>
                </a:extLst>
              </a:tr>
              <a:tr h="334045">
                <a:tc>
                  <a:txBody>
                    <a:bodyPr/>
                    <a:lstStyle/>
                    <a:p>
                      <a:pPr algn="ctr" fontAlgn="ctr"/>
                      <a:endParaRPr lang="en-US" sz="1000" b="1" u="none" strike="noStrike" dirty="0">
                        <a:solidFill>
                          <a:schemeClr val="tx1"/>
                        </a:solidFill>
                        <a:effectLst/>
                        <a:latin typeface="ITC Franklin Gothic Book Condensed"/>
                      </a:endParaRPr>
                    </a:p>
                    <a:p>
                      <a:pPr algn="ctr" fontAlgn="ctr"/>
                      <a:r>
                        <a:rPr lang="en-US" sz="1000" b="1" u="none" strike="noStrike" dirty="0">
                          <a:solidFill>
                            <a:schemeClr val="tx1"/>
                          </a:solidFill>
                          <a:effectLst/>
                          <a:latin typeface="ITC Franklin Gothic Book Condensed"/>
                        </a:rPr>
                        <a:t>backers  </a:t>
                      </a:r>
                      <a:endParaRPr lang="en-US" sz="1000" b="1" i="0" u="none" strike="noStrike" dirty="0">
                        <a:solidFill>
                          <a:schemeClr val="tx1"/>
                        </a:solidFill>
                        <a:effectLst/>
                        <a:latin typeface="ITC Franklin Gothic Book Condensed"/>
                      </a:endParaRPr>
                    </a:p>
                  </a:txBody>
                  <a:tcPr marL="4763" marR="4763" marT="4763" marB="0" anchor="ctr">
                    <a:solidFill>
                      <a:schemeClr val="bg1"/>
                    </a:solidFill>
                  </a:tcPr>
                </a:tc>
                <a:tc>
                  <a:txBody>
                    <a:bodyPr/>
                    <a:lstStyle/>
                    <a:p>
                      <a:pPr algn="ctr" fontAlgn="ctr"/>
                      <a:r>
                        <a:rPr lang="en-US" sz="1000" b="1" i="0" u="none" strike="noStrike" dirty="0">
                          <a:solidFill>
                            <a:schemeClr val="tx1"/>
                          </a:solidFill>
                          <a:effectLst/>
                          <a:latin typeface="ITC Franklin Gothic Book Condensed"/>
                        </a:rPr>
                        <a:t>people who back the project and donate to it</a:t>
                      </a:r>
                    </a:p>
                  </a:txBody>
                  <a:tcPr marL="4763" marR="4763" marT="4763" marB="0" anchor="ctr">
                    <a:solidFill>
                      <a:schemeClr val="bg1"/>
                    </a:solidFill>
                  </a:tcPr>
                </a:tc>
                <a:extLst>
                  <a:ext uri="{0D108BD9-81ED-4DB2-BD59-A6C34878D82A}">
                    <a16:rowId xmlns:a16="http://schemas.microsoft.com/office/drawing/2014/main" val="3498440142"/>
                  </a:ext>
                </a:extLst>
              </a:tr>
              <a:tr h="334045">
                <a:tc>
                  <a:txBody>
                    <a:bodyPr/>
                    <a:lstStyle/>
                    <a:p>
                      <a:pPr algn="ctr" fontAlgn="ctr"/>
                      <a:endParaRPr lang="en-US" sz="1000" b="1" u="none" strike="noStrike" dirty="0">
                        <a:effectLst/>
                        <a:latin typeface="ITC Franklin Gothic Book Condensed"/>
                      </a:endParaRPr>
                    </a:p>
                    <a:p>
                      <a:pPr algn="ctr" fontAlgn="ctr"/>
                      <a:r>
                        <a:rPr lang="en-US" sz="1000" b="1" u="none" strike="noStrike" dirty="0">
                          <a:effectLst/>
                          <a:latin typeface="ITC Franklin Gothic Book Condensed"/>
                        </a:rPr>
                        <a:t>country  </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tc>
                  <a:txBody>
                    <a:bodyPr/>
                    <a:lstStyle/>
                    <a:p>
                      <a:pPr algn="ctr" fontAlgn="ctr"/>
                      <a:r>
                        <a:rPr lang="en-US" sz="1000" b="1" u="none" strike="noStrike" dirty="0">
                          <a:effectLst/>
                          <a:latin typeface="ITC Franklin Gothic Book Condensed"/>
                        </a:rPr>
                        <a:t>Country project originated in</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extLst>
                  <a:ext uri="{0D108BD9-81ED-4DB2-BD59-A6C34878D82A}">
                    <a16:rowId xmlns:a16="http://schemas.microsoft.com/office/drawing/2014/main" val="1099611687"/>
                  </a:ext>
                </a:extLst>
              </a:tr>
              <a:tr h="334045">
                <a:tc>
                  <a:txBody>
                    <a:bodyPr/>
                    <a:lstStyle/>
                    <a:p>
                      <a:pPr algn="ctr" fontAlgn="ctr"/>
                      <a:endParaRPr lang="en-US" sz="1000" b="1" u="none" strike="noStrike" dirty="0">
                        <a:effectLst/>
                        <a:latin typeface="ITC Franklin Gothic Book Condensed"/>
                      </a:endParaRPr>
                    </a:p>
                    <a:p>
                      <a:pPr algn="ctr" fontAlgn="ctr"/>
                      <a:r>
                        <a:rPr lang="en-US" sz="1000" b="1" u="none" strike="noStrike" dirty="0" err="1">
                          <a:effectLst/>
                          <a:latin typeface="ITC Franklin Gothic Book Condensed"/>
                        </a:rPr>
                        <a:t>usd</a:t>
                      </a:r>
                      <a:r>
                        <a:rPr lang="en-US" sz="1000" b="1" u="none" strike="noStrike" dirty="0">
                          <a:effectLst/>
                          <a:latin typeface="ITC Franklin Gothic Book Condensed"/>
                        </a:rPr>
                        <a:t> pledged  </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tc>
                  <a:txBody>
                    <a:bodyPr/>
                    <a:lstStyle/>
                    <a:p>
                      <a:pPr algn="ctr" fontAlgn="ctr"/>
                      <a:r>
                        <a:rPr lang="en-US" sz="1000" b="1" u="none" strike="noStrike" dirty="0">
                          <a:effectLst/>
                          <a:latin typeface="ITC Franklin Gothic Book Condensed"/>
                        </a:rPr>
                        <a:t>amount of money pledged in USD</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extLst>
                  <a:ext uri="{0D108BD9-81ED-4DB2-BD59-A6C34878D82A}">
                    <a16:rowId xmlns:a16="http://schemas.microsoft.com/office/drawing/2014/main" val="3626017464"/>
                  </a:ext>
                </a:extLst>
              </a:tr>
              <a:tr h="334045">
                <a:tc>
                  <a:txBody>
                    <a:bodyPr/>
                    <a:lstStyle/>
                    <a:p>
                      <a:pPr algn="ctr" fontAlgn="ctr"/>
                      <a:r>
                        <a:rPr lang="en-US" sz="1000" b="1" u="none" strike="noStrike" dirty="0" err="1">
                          <a:effectLst/>
                          <a:latin typeface="ITC Franklin Gothic Book Condensed"/>
                        </a:rPr>
                        <a:t>usd</a:t>
                      </a:r>
                      <a:r>
                        <a:rPr lang="en-US" sz="1000" b="1" u="none" strike="noStrike" dirty="0">
                          <a:effectLst/>
                          <a:latin typeface="ITC Franklin Gothic Book Condensed"/>
                        </a:rPr>
                        <a:t> goal</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tc>
                  <a:txBody>
                    <a:bodyPr/>
                    <a:lstStyle/>
                    <a:p>
                      <a:pPr algn="ctr" fontAlgn="ctr"/>
                      <a:endParaRPr lang="en-US" sz="1000" b="1" u="none" strike="noStrike" dirty="0">
                        <a:effectLst/>
                        <a:latin typeface="ITC Franklin Gothic Book Condensed"/>
                      </a:endParaRPr>
                    </a:p>
                    <a:p>
                      <a:pPr algn="ctr" fontAlgn="ctr"/>
                      <a:r>
                        <a:rPr lang="en-US" sz="1000" b="1" u="none" strike="noStrike" dirty="0">
                          <a:effectLst/>
                          <a:latin typeface="ITC Franklin Gothic Book Condensed"/>
                        </a:rPr>
                        <a:t>goal amount in USD</a:t>
                      </a:r>
                      <a:endParaRPr lang="en-US" sz="1000" b="1" i="0" u="none" strike="noStrike" dirty="0">
                        <a:solidFill>
                          <a:srgbClr val="FFFFFF"/>
                        </a:solidFill>
                        <a:effectLst/>
                        <a:latin typeface="ITC Franklin Gothic Book Condensed"/>
                      </a:endParaRPr>
                    </a:p>
                  </a:txBody>
                  <a:tcPr marL="4763" marR="4763" marT="4763" marB="0" anchor="ctr">
                    <a:solidFill>
                      <a:schemeClr val="bg1">
                        <a:lumMod val="75000"/>
                      </a:schemeClr>
                    </a:solidFill>
                  </a:tcPr>
                </a:tc>
                <a:extLst>
                  <a:ext uri="{0D108BD9-81ED-4DB2-BD59-A6C34878D82A}">
                    <a16:rowId xmlns:a16="http://schemas.microsoft.com/office/drawing/2014/main" val="3877539235"/>
                  </a:ext>
                </a:extLst>
              </a:tr>
            </a:tbl>
          </a:graphicData>
        </a:graphic>
      </p:graphicFrame>
    </p:spTree>
    <p:extLst>
      <p:ext uri="{BB962C8B-B14F-4D97-AF65-F5344CB8AC3E}">
        <p14:creationId xmlns:p14="http://schemas.microsoft.com/office/powerpoint/2010/main" val="2135454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4"/>
          <p:cNvSpPr>
            <a:spLocks noGrp="1"/>
          </p:cNvSpPr>
          <p:nvPr>
            <p:ph type="sldNum" sz="quarter" idx="12"/>
          </p:nvPr>
        </p:nvSpPr>
        <p:spPr>
          <a:xfrm>
            <a:off x="8723376" y="6510044"/>
            <a:ext cx="331724" cy="273844"/>
          </a:xfrm>
        </p:spPr>
        <p:txBody>
          <a:bodyPr/>
          <a:lstStyle/>
          <a:p>
            <a:fld id="{4C05260C-CCC0-D846-A270-DEDC140A797A}" type="slidenum">
              <a:rPr lang="en-US" smtClean="0">
                <a:solidFill>
                  <a:srgbClr val="0E1325"/>
                </a:solidFill>
              </a:rPr>
              <a:t>8</a:t>
            </a:fld>
            <a:endParaRPr lang="en-US" dirty="0">
              <a:solidFill>
                <a:srgbClr val="0E1325"/>
              </a:solidFill>
            </a:endParaRPr>
          </a:p>
        </p:txBody>
      </p:sp>
      <p:sp>
        <p:nvSpPr>
          <p:cNvPr id="12" name="TextBox 11"/>
          <p:cNvSpPr txBox="1"/>
          <p:nvPr/>
        </p:nvSpPr>
        <p:spPr>
          <a:xfrm>
            <a:off x="459436" y="377692"/>
            <a:ext cx="6050556" cy="646331"/>
          </a:xfrm>
          <a:prstGeom prst="rect">
            <a:avLst/>
          </a:prstGeom>
          <a:noFill/>
        </p:spPr>
        <p:txBody>
          <a:bodyPr wrap="square" rtlCol="0">
            <a:spAutoFit/>
          </a:bodyPr>
          <a:lstStyle/>
          <a:p>
            <a:r>
              <a:rPr lang="en-US" sz="3600" b="1" spc="225" dirty="0">
                <a:solidFill>
                  <a:srgbClr val="0E1325"/>
                </a:solidFill>
                <a:latin typeface="ITC Franklin Gothic Demi Extra Compressed" charset="0"/>
                <a:ea typeface="ITC Franklin Gothic Demi Extra Compressed" charset="0"/>
                <a:cs typeface="ITC Franklin Gothic Demi Extra Compressed" charset="0"/>
              </a:rPr>
              <a:t>DATASET</a:t>
            </a:r>
            <a:r>
              <a:rPr lang="en-US" sz="3600" b="1" spc="225" dirty="0">
                <a:solidFill>
                  <a:srgbClr val="F67F24"/>
                </a:solidFill>
                <a:latin typeface="ITC Franklin Gothic Demi Extra Compressed" charset="0"/>
                <a:ea typeface="ITC Franklin Gothic Demi Extra Compressed" charset="0"/>
                <a:cs typeface="ITC Franklin Gothic Demi Extra Compressed" charset="0"/>
              </a:rPr>
              <a:t> </a:t>
            </a: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7" name="TextBox 6">
            <a:extLst>
              <a:ext uri="{FF2B5EF4-FFF2-40B4-BE49-F238E27FC236}">
                <a16:creationId xmlns:a16="http://schemas.microsoft.com/office/drawing/2014/main" id="{9AF089B8-6F3B-40F6-A052-108C4A0B005D}"/>
              </a:ext>
            </a:extLst>
          </p:cNvPr>
          <p:cNvSpPr txBox="1"/>
          <p:nvPr/>
        </p:nvSpPr>
        <p:spPr>
          <a:xfrm>
            <a:off x="948375" y="1415939"/>
            <a:ext cx="6940381" cy="3788858"/>
          </a:xfrm>
          <a:prstGeom prst="rect">
            <a:avLst/>
          </a:prstGeom>
          <a:noFill/>
        </p:spPr>
        <p:txBody>
          <a:bodyPr wrap="square" rtlCol="0">
            <a:spAutoFit/>
          </a:bodyPr>
          <a:lstStyle/>
          <a:p>
            <a:pPr>
              <a:lnSpc>
                <a:spcPct val="150000"/>
              </a:lnSpc>
            </a:pPr>
            <a:r>
              <a:rPr lang="en-IN" dirty="0"/>
              <a:t>The original dataset sourced from </a:t>
            </a:r>
            <a:r>
              <a:rPr lang="en-IN" dirty="0">
                <a:hlinkClick r:id="rId4"/>
              </a:rPr>
              <a:t>Kaggle</a:t>
            </a:r>
            <a:r>
              <a:rPr lang="en-IN" dirty="0"/>
              <a:t> contained 15 columns each corresponding to an attribute and roughly 378k rows in total. For our analysis, we did perform some pre-processing on the data before leveraging it to gain any insight. We have primarily focused on Kickstarter trends just in the US. </a:t>
            </a:r>
          </a:p>
          <a:p>
            <a:pPr>
              <a:lnSpc>
                <a:spcPct val="150000"/>
              </a:lnSpc>
            </a:pPr>
            <a:endParaRPr lang="en-IN" dirty="0"/>
          </a:p>
          <a:p>
            <a:pPr>
              <a:lnSpc>
                <a:spcPct val="150000"/>
              </a:lnSpc>
            </a:pPr>
            <a:r>
              <a:rPr lang="en-IN" dirty="0"/>
              <a:t>The final data obtained consisted of 14 columns and roughly 260k rows which we stored into a pandas data frame and queries from for our exploratory analysis. </a:t>
            </a:r>
          </a:p>
        </p:txBody>
      </p:sp>
    </p:spTree>
    <p:extLst>
      <p:ext uri="{BB962C8B-B14F-4D97-AF65-F5344CB8AC3E}">
        <p14:creationId xmlns:p14="http://schemas.microsoft.com/office/powerpoint/2010/main" val="1963226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logo&#10;&#10;Description generated with very high confidence">
            <a:extLst>
              <a:ext uri="{FF2B5EF4-FFF2-40B4-BE49-F238E27FC236}">
                <a16:creationId xmlns:a16="http://schemas.microsoft.com/office/drawing/2014/main" id="{C2DF5336-D033-4CAF-8553-AB9254A7AD07}"/>
              </a:ext>
            </a:extLst>
          </p:cNvPr>
          <p:cNvPicPr>
            <a:picLocks noChangeAspect="1"/>
          </p:cNvPicPr>
          <p:nvPr/>
        </p:nvPicPr>
        <p:blipFill>
          <a:blip r:embed="rId3"/>
          <a:stretch>
            <a:fillRect/>
          </a:stretch>
        </p:blipFill>
        <p:spPr>
          <a:xfrm rot="1960956">
            <a:off x="6164192" y="3004"/>
            <a:ext cx="1961033" cy="2078695"/>
          </a:xfrm>
          <a:prstGeom prst="rect">
            <a:avLst/>
          </a:prstGeom>
        </p:spPr>
      </p:pic>
      <p:sp>
        <p:nvSpPr>
          <p:cNvPr id="13" name="Slide Number Placeholder 14"/>
          <p:cNvSpPr>
            <a:spLocks noGrp="1"/>
          </p:cNvSpPr>
          <p:nvPr>
            <p:ph type="sldNum" sz="quarter" idx="12"/>
          </p:nvPr>
        </p:nvSpPr>
        <p:spPr>
          <a:xfrm>
            <a:off x="8723376" y="6510044"/>
            <a:ext cx="331724" cy="273844"/>
          </a:xfrm>
        </p:spPr>
        <p:txBody>
          <a:bodyPr/>
          <a:lstStyle/>
          <a:p>
            <a:r>
              <a:rPr lang="en-US" dirty="0">
                <a:solidFill>
                  <a:srgbClr val="0E1325"/>
                </a:solidFill>
              </a:rPr>
              <a:t>9</a:t>
            </a:r>
          </a:p>
        </p:txBody>
      </p:sp>
      <p:sp>
        <p:nvSpPr>
          <p:cNvPr id="14" name="TextBox 13"/>
          <p:cNvSpPr txBox="1"/>
          <p:nvPr/>
        </p:nvSpPr>
        <p:spPr>
          <a:xfrm>
            <a:off x="175507" y="457577"/>
            <a:ext cx="5320741" cy="584775"/>
          </a:xfrm>
          <a:prstGeom prst="rect">
            <a:avLst/>
          </a:prstGeom>
          <a:noFill/>
        </p:spPr>
        <p:txBody>
          <a:bodyPr wrap="square" rtlCol="0">
            <a:spAutoFit/>
          </a:bodyPr>
          <a:lstStyle/>
          <a:p>
            <a:r>
              <a:rPr lang="en-US" sz="3200" b="1" dirty="0">
                <a:solidFill>
                  <a:srgbClr val="49C2CA"/>
                </a:solidFill>
                <a:latin typeface="ITC Franklin Gothic Book Compressed"/>
              </a:rPr>
              <a:t>EXPLORATORY DATA</a:t>
            </a:r>
            <a:r>
              <a:rPr lang="en-US" b="1" dirty="0">
                <a:solidFill>
                  <a:srgbClr val="49C2CA"/>
                </a:solidFill>
              </a:rPr>
              <a:t> </a:t>
            </a:r>
            <a:r>
              <a:rPr lang="en-US" sz="3200" b="1" dirty="0">
                <a:solidFill>
                  <a:srgbClr val="49C2CA"/>
                </a:solidFill>
                <a:latin typeface="ITC Franklin Gothic Book Compressed"/>
              </a:rPr>
              <a:t>ANALYSIS</a:t>
            </a:r>
            <a:r>
              <a:rPr lang="en-US" b="1" dirty="0">
                <a:solidFill>
                  <a:srgbClr val="49C2CA"/>
                </a:solidFill>
              </a:rPr>
              <a:t> </a:t>
            </a:r>
            <a:endParaRPr lang="en-US" sz="3600" b="1" spc="225" dirty="0">
              <a:solidFill>
                <a:srgbClr val="49C2CA"/>
              </a:solidFill>
              <a:latin typeface="ITC Franklin Gothic Demi Extra Compressed" charset="0"/>
              <a:ea typeface="ITC Franklin Gothic Demi Extra Compressed" charset="0"/>
              <a:cs typeface="ITC Franklin Gothic Demi Extra Compressed" charset="0"/>
            </a:endParaRP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799" y="6134984"/>
            <a:ext cx="1655153" cy="579565"/>
          </a:xfrm>
          <a:prstGeom prst="rect">
            <a:avLst/>
          </a:prstGeom>
        </p:spPr>
      </p:pic>
      <p:sp>
        <p:nvSpPr>
          <p:cNvPr id="3" name="TextBox 2">
            <a:extLst>
              <a:ext uri="{FF2B5EF4-FFF2-40B4-BE49-F238E27FC236}">
                <a16:creationId xmlns:a16="http://schemas.microsoft.com/office/drawing/2014/main" id="{801D3048-3BD5-4051-9DCE-C33C37A438BF}"/>
              </a:ext>
            </a:extLst>
          </p:cNvPr>
          <p:cNvSpPr txBox="1"/>
          <p:nvPr/>
        </p:nvSpPr>
        <p:spPr>
          <a:xfrm>
            <a:off x="175507" y="1242175"/>
            <a:ext cx="5986584" cy="307777"/>
          </a:xfrm>
          <a:prstGeom prst="rect">
            <a:avLst/>
          </a:prstGeom>
          <a:noFill/>
        </p:spPr>
        <p:txBody>
          <a:bodyPr wrap="square" rtlCol="0">
            <a:spAutoFit/>
          </a:bodyPr>
          <a:lstStyle/>
          <a:p>
            <a:pPr algn="ctr"/>
            <a:r>
              <a:rPr lang="en-US" sz="1400" b="1" dirty="0">
                <a:solidFill>
                  <a:srgbClr val="49C2CA"/>
                </a:solidFill>
                <a:latin typeface="ITC Franklin Gothic Book Compressed"/>
              </a:rPr>
              <a:t>Summary</a:t>
            </a:r>
            <a:r>
              <a:rPr lang="en-US" sz="1400" dirty="0"/>
              <a:t> </a:t>
            </a:r>
            <a:r>
              <a:rPr lang="en-US" sz="1400" b="1" dirty="0">
                <a:solidFill>
                  <a:srgbClr val="49C2CA"/>
                </a:solidFill>
                <a:latin typeface="ITC Franklin Gothic Book Compressed"/>
              </a:rPr>
              <a:t>Data</a:t>
            </a:r>
            <a:r>
              <a:rPr lang="en-US" sz="1400" dirty="0"/>
              <a:t> </a:t>
            </a:r>
            <a:r>
              <a:rPr lang="en-US" sz="1400" b="1" dirty="0">
                <a:solidFill>
                  <a:srgbClr val="49C2CA"/>
                </a:solidFill>
                <a:latin typeface="ITC Franklin Gothic Book Compressed"/>
              </a:rPr>
              <a:t>between Successful and Failed Projects from 2009 to 2017 </a:t>
            </a:r>
          </a:p>
        </p:txBody>
      </p:sp>
      <p:graphicFrame>
        <p:nvGraphicFramePr>
          <p:cNvPr id="4" name="Table 3">
            <a:extLst>
              <a:ext uri="{FF2B5EF4-FFF2-40B4-BE49-F238E27FC236}">
                <a16:creationId xmlns:a16="http://schemas.microsoft.com/office/drawing/2014/main" id="{9B077195-7441-4FEB-9504-BAB0F99F1481}"/>
              </a:ext>
            </a:extLst>
          </p:cNvPr>
          <p:cNvGraphicFramePr>
            <a:graphicFrameLocks noGrp="1"/>
          </p:cNvGraphicFramePr>
          <p:nvPr>
            <p:extLst>
              <p:ext uri="{D42A27DB-BD31-4B8C-83A1-F6EECF244321}">
                <p14:modId xmlns:p14="http://schemas.microsoft.com/office/powerpoint/2010/main" val="20960936"/>
              </p:ext>
            </p:extLst>
          </p:nvPr>
        </p:nvGraphicFramePr>
        <p:xfrm>
          <a:off x="715107" y="2242218"/>
          <a:ext cx="7713786" cy="3266835"/>
        </p:xfrm>
        <a:graphic>
          <a:graphicData uri="http://schemas.openxmlformats.org/drawingml/2006/table">
            <a:tbl>
              <a:tblPr>
                <a:tableStyleId>{5A111915-BE36-4E01-A7E5-04B1672EAD32}</a:tableStyleId>
              </a:tblPr>
              <a:tblGrid>
                <a:gridCol w="3226296">
                  <a:extLst>
                    <a:ext uri="{9D8B030D-6E8A-4147-A177-3AD203B41FA5}">
                      <a16:colId xmlns:a16="http://schemas.microsoft.com/office/drawing/2014/main" val="80539384"/>
                    </a:ext>
                  </a:extLst>
                </a:gridCol>
                <a:gridCol w="1495830">
                  <a:extLst>
                    <a:ext uri="{9D8B030D-6E8A-4147-A177-3AD203B41FA5}">
                      <a16:colId xmlns:a16="http://schemas.microsoft.com/office/drawing/2014/main" val="2991313926"/>
                    </a:ext>
                  </a:extLst>
                </a:gridCol>
                <a:gridCol w="1495013">
                  <a:extLst>
                    <a:ext uri="{9D8B030D-6E8A-4147-A177-3AD203B41FA5}">
                      <a16:colId xmlns:a16="http://schemas.microsoft.com/office/drawing/2014/main" val="3915573158"/>
                    </a:ext>
                  </a:extLst>
                </a:gridCol>
                <a:gridCol w="1496647">
                  <a:extLst>
                    <a:ext uri="{9D8B030D-6E8A-4147-A177-3AD203B41FA5}">
                      <a16:colId xmlns:a16="http://schemas.microsoft.com/office/drawing/2014/main" val="4057207250"/>
                    </a:ext>
                  </a:extLst>
                </a:gridCol>
              </a:tblGrid>
              <a:tr h="296985">
                <a:tc>
                  <a:txBody>
                    <a:bodyPr/>
                    <a:lstStyle/>
                    <a:p>
                      <a:pPr algn="l" fontAlgn="ctr"/>
                      <a:endParaRPr lang="en-US" sz="1400" b="1" i="0" u="none" strike="noStrike" dirty="0">
                        <a:solidFill>
                          <a:schemeClr val="bg1"/>
                        </a:solidFill>
                        <a:effectLst/>
                        <a:latin typeface="&amp;quot"/>
                      </a:endParaRPr>
                    </a:p>
                  </a:txBody>
                  <a:tcPr marL="4763" marR="4763" marT="4763" marB="0" anchor="ctr">
                    <a:solidFill>
                      <a:srgbClr val="49C2CA"/>
                    </a:solidFill>
                  </a:tcPr>
                </a:tc>
                <a:tc>
                  <a:txBody>
                    <a:bodyPr/>
                    <a:lstStyle/>
                    <a:p>
                      <a:pPr algn="ctr" fontAlgn="ctr"/>
                      <a:r>
                        <a:rPr lang="en-US" sz="1400" b="1" u="none" strike="noStrike" dirty="0">
                          <a:solidFill>
                            <a:schemeClr val="bg1"/>
                          </a:solidFill>
                          <a:effectLst/>
                        </a:rPr>
                        <a:t>FAIL</a:t>
                      </a:r>
                      <a:endParaRPr lang="en-US" sz="1400" b="1" i="0" u="none" strike="noStrike" dirty="0">
                        <a:solidFill>
                          <a:schemeClr val="bg1"/>
                        </a:solidFill>
                        <a:effectLst/>
                        <a:latin typeface="&amp;quot"/>
                      </a:endParaRPr>
                    </a:p>
                  </a:txBody>
                  <a:tcPr marL="4763" marR="4763" marT="4763" marB="0" anchor="ctr">
                    <a:solidFill>
                      <a:srgbClr val="49C2CA"/>
                    </a:solidFill>
                  </a:tcPr>
                </a:tc>
                <a:tc>
                  <a:txBody>
                    <a:bodyPr/>
                    <a:lstStyle/>
                    <a:p>
                      <a:pPr algn="ctr" fontAlgn="ctr"/>
                      <a:r>
                        <a:rPr lang="en-US" sz="1400" b="1" u="none" strike="noStrike" dirty="0">
                          <a:solidFill>
                            <a:schemeClr val="bg1"/>
                          </a:solidFill>
                          <a:effectLst/>
                        </a:rPr>
                        <a:t>SUCCESS</a:t>
                      </a:r>
                      <a:endParaRPr lang="en-US" sz="1400" b="1" i="0" u="none" strike="noStrike" dirty="0">
                        <a:solidFill>
                          <a:schemeClr val="bg1"/>
                        </a:solidFill>
                        <a:effectLst/>
                        <a:latin typeface="&amp;quot"/>
                      </a:endParaRPr>
                    </a:p>
                  </a:txBody>
                  <a:tcPr marL="4763" marR="4763" marT="4763" marB="0" anchor="ctr">
                    <a:solidFill>
                      <a:srgbClr val="49C2CA"/>
                    </a:solidFill>
                  </a:tcPr>
                </a:tc>
                <a:tc>
                  <a:txBody>
                    <a:bodyPr/>
                    <a:lstStyle/>
                    <a:p>
                      <a:pPr algn="ctr" fontAlgn="ctr"/>
                      <a:r>
                        <a:rPr lang="en-US" sz="1400" b="1" u="none" strike="noStrike" dirty="0">
                          <a:solidFill>
                            <a:schemeClr val="bg1"/>
                          </a:solidFill>
                          <a:effectLst/>
                        </a:rPr>
                        <a:t>TOTAL</a:t>
                      </a:r>
                      <a:endParaRPr lang="en-US" sz="1400" b="1" i="0" u="none" strike="noStrike" dirty="0">
                        <a:solidFill>
                          <a:schemeClr val="bg1"/>
                        </a:solidFill>
                        <a:effectLst/>
                        <a:latin typeface="&amp;quot"/>
                      </a:endParaRPr>
                    </a:p>
                  </a:txBody>
                  <a:tcPr marL="4763" marR="4763" marT="4763" marB="0" anchor="ctr">
                    <a:solidFill>
                      <a:srgbClr val="49C2CA"/>
                    </a:solidFill>
                  </a:tcPr>
                </a:tc>
                <a:extLst>
                  <a:ext uri="{0D108BD9-81ED-4DB2-BD59-A6C34878D82A}">
                    <a16:rowId xmlns:a16="http://schemas.microsoft.com/office/drawing/2014/main" val="3601564684"/>
                  </a:ext>
                </a:extLst>
              </a:tr>
              <a:tr h="296985">
                <a:tc>
                  <a:txBody>
                    <a:bodyPr/>
                    <a:lstStyle/>
                    <a:p>
                      <a:pPr algn="l" fontAlgn="ctr"/>
                      <a:r>
                        <a:rPr lang="en-US" sz="1400" u="none" strike="noStrike">
                          <a:effectLst/>
                        </a:rPr>
                        <a:t>Number of Projects</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152061</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109299</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261360</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3916734073"/>
                  </a:ext>
                </a:extLst>
              </a:tr>
              <a:tr h="296985">
                <a:tc>
                  <a:txBody>
                    <a:bodyPr/>
                    <a:lstStyle/>
                    <a:p>
                      <a:pPr algn="l" fontAlgn="ctr"/>
                      <a:r>
                        <a:rPr lang="en-US" sz="1400" u="none" strike="noStrike" dirty="0">
                          <a:effectLst/>
                        </a:rPr>
                        <a:t>Proportion</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800" b="1" u="none" strike="noStrike" dirty="0">
                          <a:effectLst/>
                        </a:rPr>
                        <a:t>58%</a:t>
                      </a:r>
                      <a:endParaRPr lang="en-US" sz="1800" b="1" i="0" u="none" strike="noStrike" dirty="0">
                        <a:solidFill>
                          <a:srgbClr val="000000"/>
                        </a:solidFill>
                        <a:effectLst/>
                        <a:latin typeface="&amp;quot"/>
                      </a:endParaRPr>
                    </a:p>
                  </a:txBody>
                  <a:tcPr marL="4763" marR="4763" marT="4763" marB="0" anchor="ctr"/>
                </a:tc>
                <a:tc>
                  <a:txBody>
                    <a:bodyPr/>
                    <a:lstStyle/>
                    <a:p>
                      <a:pPr algn="ctr" fontAlgn="ctr"/>
                      <a:r>
                        <a:rPr lang="en-US" sz="1800" b="1" u="none" strike="noStrike" dirty="0">
                          <a:effectLst/>
                        </a:rPr>
                        <a:t>42%</a:t>
                      </a:r>
                      <a:endParaRPr lang="en-US" sz="1800" b="1"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a:effectLst/>
                        </a:rPr>
                        <a:t>100%</a:t>
                      </a:r>
                      <a:endParaRPr lang="en-US" sz="1400" b="0" i="0" u="none" strike="noStrike">
                        <a:solidFill>
                          <a:srgbClr val="000000"/>
                        </a:solidFill>
                        <a:effectLst/>
                        <a:latin typeface="&amp;quot"/>
                      </a:endParaRPr>
                    </a:p>
                  </a:txBody>
                  <a:tcPr marL="4763" marR="4763" marT="4763" marB="0" anchor="ctr"/>
                </a:tc>
                <a:extLst>
                  <a:ext uri="{0D108BD9-81ED-4DB2-BD59-A6C34878D82A}">
                    <a16:rowId xmlns:a16="http://schemas.microsoft.com/office/drawing/2014/main" val="137721251"/>
                  </a:ext>
                </a:extLst>
              </a:tr>
              <a:tr h="296985">
                <a:tc>
                  <a:txBody>
                    <a:bodyPr/>
                    <a:lstStyle/>
                    <a:p>
                      <a:pPr algn="l" fontAlgn="ctr"/>
                      <a:r>
                        <a:rPr lang="en-US" sz="1400" u="none" strike="noStrike">
                          <a:effectLst/>
                        </a:rPr>
                        <a:t>Number of Backers(avg)</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b="1" u="none" strike="noStrike" dirty="0">
                          <a:effectLst/>
                        </a:rPr>
                        <a:t>16.77</a:t>
                      </a:r>
                      <a:endParaRPr lang="en-US" sz="1400" b="1" i="0" u="none" strike="noStrike" dirty="0">
                        <a:solidFill>
                          <a:srgbClr val="000000"/>
                        </a:solidFill>
                        <a:effectLst/>
                        <a:latin typeface="&amp;quot"/>
                      </a:endParaRPr>
                    </a:p>
                  </a:txBody>
                  <a:tcPr marL="4763" marR="4763" marT="4763" marB="0" anchor="ctr"/>
                </a:tc>
                <a:tc>
                  <a:txBody>
                    <a:bodyPr/>
                    <a:lstStyle/>
                    <a:p>
                      <a:pPr algn="ctr" fontAlgn="ctr"/>
                      <a:r>
                        <a:rPr lang="en-US" sz="1400" b="1" u="none" strike="noStrike" dirty="0">
                          <a:effectLst/>
                        </a:rPr>
                        <a:t>270.18</a:t>
                      </a:r>
                      <a:endParaRPr lang="en-US" sz="1400" b="1"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122.74</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83315753"/>
                  </a:ext>
                </a:extLst>
              </a:tr>
              <a:tr h="296985">
                <a:tc>
                  <a:txBody>
                    <a:bodyPr/>
                    <a:lstStyle/>
                    <a:p>
                      <a:pPr algn="l" fontAlgn="ctr"/>
                      <a:r>
                        <a:rPr lang="en-US" sz="1400" u="none" strike="noStrike" dirty="0">
                          <a:effectLst/>
                        </a:rPr>
                        <a:t>Number of Backers(std)</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73.43</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a:effectLst/>
                        </a:rPr>
                        <a:t>1593.15</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a:effectLst/>
                        </a:rPr>
                        <a:t>1039.32</a:t>
                      </a:r>
                      <a:endParaRPr lang="en-US" sz="1400" b="0" i="0" u="none" strike="noStrike">
                        <a:solidFill>
                          <a:srgbClr val="000000"/>
                        </a:solidFill>
                        <a:effectLst/>
                        <a:latin typeface="&amp;quot"/>
                      </a:endParaRPr>
                    </a:p>
                  </a:txBody>
                  <a:tcPr marL="4763" marR="4763" marT="4763" marB="0" anchor="ctr"/>
                </a:tc>
                <a:extLst>
                  <a:ext uri="{0D108BD9-81ED-4DB2-BD59-A6C34878D82A}">
                    <a16:rowId xmlns:a16="http://schemas.microsoft.com/office/drawing/2014/main" val="245636732"/>
                  </a:ext>
                </a:extLst>
              </a:tr>
              <a:tr h="296985">
                <a:tc>
                  <a:txBody>
                    <a:bodyPr/>
                    <a:lstStyle/>
                    <a:p>
                      <a:pPr algn="l" fontAlgn="ctr"/>
                      <a:r>
                        <a:rPr lang="en-US" sz="1400" u="none" strike="noStrike" dirty="0">
                          <a:effectLst/>
                        </a:rPr>
                        <a:t>Duration(days avg)</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b="1" u="none" strike="noStrike" dirty="0">
                          <a:effectLst/>
                        </a:rPr>
                        <a:t>35.48</a:t>
                      </a:r>
                      <a:endParaRPr lang="en-US" sz="1400" b="1" i="0" u="none" strike="noStrike" dirty="0">
                        <a:solidFill>
                          <a:srgbClr val="000000"/>
                        </a:solidFill>
                        <a:effectLst/>
                        <a:latin typeface="&amp;quot"/>
                      </a:endParaRPr>
                    </a:p>
                  </a:txBody>
                  <a:tcPr marL="4763" marR="4763" marT="4763" marB="0" anchor="ctr"/>
                </a:tc>
                <a:tc>
                  <a:txBody>
                    <a:bodyPr/>
                    <a:lstStyle/>
                    <a:p>
                      <a:pPr algn="ctr" fontAlgn="ctr"/>
                      <a:r>
                        <a:rPr lang="en-US" sz="1400" b="1" u="none" strike="noStrike" dirty="0">
                          <a:effectLst/>
                        </a:rPr>
                        <a:t>32.39</a:t>
                      </a:r>
                      <a:endParaRPr lang="en-US" sz="1400" b="1"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a:effectLst/>
                        </a:rPr>
                        <a:t>34.19</a:t>
                      </a:r>
                      <a:endParaRPr lang="en-US" sz="1400" b="0" i="0" u="none" strike="noStrike">
                        <a:solidFill>
                          <a:srgbClr val="000000"/>
                        </a:solidFill>
                        <a:effectLst/>
                        <a:latin typeface="&amp;quot"/>
                      </a:endParaRPr>
                    </a:p>
                  </a:txBody>
                  <a:tcPr marL="4763" marR="4763" marT="4763" marB="0" anchor="ctr"/>
                </a:tc>
                <a:extLst>
                  <a:ext uri="{0D108BD9-81ED-4DB2-BD59-A6C34878D82A}">
                    <a16:rowId xmlns:a16="http://schemas.microsoft.com/office/drawing/2014/main" val="1878285310"/>
                  </a:ext>
                </a:extLst>
              </a:tr>
              <a:tr h="296985">
                <a:tc>
                  <a:txBody>
                    <a:bodyPr/>
                    <a:lstStyle/>
                    <a:p>
                      <a:pPr algn="l" fontAlgn="ctr"/>
                      <a:r>
                        <a:rPr lang="en-US" sz="1400" u="none" strike="noStrike">
                          <a:effectLst/>
                        </a:rPr>
                        <a:t>Duration(days std)</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a:effectLst/>
                        </a:rPr>
                        <a:t>13.51</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a:effectLst/>
                        </a:rPr>
                        <a:t>12.03</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a:effectLst/>
                        </a:rPr>
                        <a:t>13</a:t>
                      </a:r>
                      <a:endParaRPr lang="en-US" sz="1400" b="0" i="0" u="none" strike="noStrike">
                        <a:solidFill>
                          <a:srgbClr val="000000"/>
                        </a:solidFill>
                        <a:effectLst/>
                        <a:latin typeface="&amp;quot"/>
                      </a:endParaRPr>
                    </a:p>
                  </a:txBody>
                  <a:tcPr marL="4763" marR="4763" marT="4763" marB="0" anchor="ctr"/>
                </a:tc>
                <a:extLst>
                  <a:ext uri="{0D108BD9-81ED-4DB2-BD59-A6C34878D82A}">
                    <a16:rowId xmlns:a16="http://schemas.microsoft.com/office/drawing/2014/main" val="1129827700"/>
                  </a:ext>
                </a:extLst>
              </a:tr>
              <a:tr h="296985">
                <a:tc>
                  <a:txBody>
                    <a:bodyPr/>
                    <a:lstStyle/>
                    <a:p>
                      <a:pPr algn="l" fontAlgn="ctr"/>
                      <a:r>
                        <a:rPr lang="en-US" sz="1400" u="none" strike="noStrike">
                          <a:effectLst/>
                        </a:rPr>
                        <a:t>Goal(avg)</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a:t>
                      </a:r>
                      <a:r>
                        <a:rPr lang="en-US" sz="1400" b="1" u="none" strike="noStrike" dirty="0">
                          <a:effectLst/>
                        </a:rPr>
                        <a:t>60,664.24</a:t>
                      </a:r>
                      <a:r>
                        <a:rPr lang="en-US" sz="1400" u="none" strike="noStrike" dirty="0">
                          <a:effectLst/>
                        </a:rPr>
                        <a:t>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a:t>
                      </a:r>
                      <a:r>
                        <a:rPr lang="en-US" sz="1400" b="1" u="none" strike="noStrike" dirty="0">
                          <a:effectLst/>
                        </a:rPr>
                        <a:t>9,695.67</a:t>
                      </a:r>
                      <a:r>
                        <a:rPr lang="en-US" sz="1400" u="none" strike="noStrike" dirty="0">
                          <a:effectLst/>
                        </a:rPr>
                        <a:t>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$39,349.53 </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1586892850"/>
                  </a:ext>
                </a:extLst>
              </a:tr>
              <a:tr h="296985">
                <a:tc>
                  <a:txBody>
                    <a:bodyPr/>
                    <a:lstStyle/>
                    <a:p>
                      <a:pPr algn="l" fontAlgn="ctr"/>
                      <a:r>
                        <a:rPr lang="en-US" sz="1400" u="none" strike="noStrike">
                          <a:effectLst/>
                        </a:rPr>
                        <a:t>Goal(std)</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$1,356,864.41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$28,790.07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$1,035,436.64 </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2146457002"/>
                  </a:ext>
                </a:extLst>
              </a:tr>
              <a:tr h="296985">
                <a:tc>
                  <a:txBody>
                    <a:bodyPr/>
                    <a:lstStyle/>
                    <a:p>
                      <a:pPr algn="l" fontAlgn="ctr"/>
                      <a:r>
                        <a:rPr lang="en-US" sz="1400" u="none" strike="noStrike">
                          <a:effectLst/>
                        </a:rPr>
                        <a:t>Pledged(avg)</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a:t>
                      </a:r>
                      <a:r>
                        <a:rPr lang="en-US" sz="1400" b="1" u="none" strike="noStrike" dirty="0">
                          <a:effectLst/>
                        </a:rPr>
                        <a:t>1,331.17</a:t>
                      </a:r>
                      <a:r>
                        <a:rPr lang="en-US" sz="1400" u="none" strike="noStrike" dirty="0">
                          <a:effectLst/>
                        </a:rPr>
                        <a:t>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a:t>
                      </a:r>
                      <a:r>
                        <a:rPr lang="en-US" sz="1400" b="1" u="none" strike="noStrike" dirty="0">
                          <a:effectLst/>
                        </a:rPr>
                        <a:t>23,212.89</a:t>
                      </a:r>
                      <a:r>
                        <a:rPr lang="en-US" sz="1400" u="none" strike="noStrike" dirty="0">
                          <a:effectLst/>
                        </a:rPr>
                        <a:t>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$10,481.96 </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715758731"/>
                  </a:ext>
                </a:extLst>
              </a:tr>
              <a:tr h="296985">
                <a:tc>
                  <a:txBody>
                    <a:bodyPr/>
                    <a:lstStyle/>
                    <a:p>
                      <a:pPr algn="l" fontAlgn="ctr"/>
                      <a:r>
                        <a:rPr lang="en-US" sz="1400" u="none" strike="noStrike">
                          <a:effectLst/>
                        </a:rPr>
                        <a:t>Pledged(std)</a:t>
                      </a:r>
                      <a:endParaRPr lang="en-US" sz="1400" b="0" i="0" u="none" strike="noStrike">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$6,999.57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$160,709.99 </a:t>
                      </a:r>
                      <a:endParaRPr lang="en-US" sz="1400" b="0" i="0" u="none" strike="noStrike" dirty="0">
                        <a:solidFill>
                          <a:srgbClr val="000000"/>
                        </a:solidFill>
                        <a:effectLst/>
                        <a:latin typeface="&amp;quot"/>
                      </a:endParaRPr>
                    </a:p>
                  </a:txBody>
                  <a:tcPr marL="4763" marR="4763" marT="4763" marB="0" anchor="ctr"/>
                </a:tc>
                <a:tc>
                  <a:txBody>
                    <a:bodyPr/>
                    <a:lstStyle/>
                    <a:p>
                      <a:pPr algn="ctr" fontAlgn="ctr"/>
                      <a:r>
                        <a:rPr lang="en-US" sz="1400" u="none" strike="noStrike" dirty="0">
                          <a:effectLst/>
                        </a:rPr>
                        <a:t> $104,622.74 </a:t>
                      </a:r>
                      <a:endParaRPr lang="en-US" sz="1400" b="0" i="0" u="none" strike="noStrike" dirty="0">
                        <a:solidFill>
                          <a:srgbClr val="000000"/>
                        </a:solidFill>
                        <a:effectLst/>
                        <a:latin typeface="&amp;quot"/>
                      </a:endParaRPr>
                    </a:p>
                  </a:txBody>
                  <a:tcPr marL="4763" marR="4763" marT="4763" marB="0" anchor="ctr"/>
                </a:tc>
                <a:extLst>
                  <a:ext uri="{0D108BD9-81ED-4DB2-BD59-A6C34878D82A}">
                    <a16:rowId xmlns:a16="http://schemas.microsoft.com/office/drawing/2014/main" val="2051321375"/>
                  </a:ext>
                </a:extLst>
              </a:tr>
            </a:tbl>
          </a:graphicData>
        </a:graphic>
      </p:graphicFrame>
    </p:spTree>
    <p:extLst>
      <p:ext uri="{BB962C8B-B14F-4D97-AF65-F5344CB8AC3E}">
        <p14:creationId xmlns:p14="http://schemas.microsoft.com/office/powerpoint/2010/main" val="213737278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2536</Words>
  <Application>Microsoft Office PowerPoint</Application>
  <PresentationFormat>On-screen Show (4:3)</PresentationFormat>
  <Paragraphs>279</Paragraphs>
  <Slides>29</Slides>
  <Notes>25</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29</vt:i4>
      </vt:variant>
    </vt:vector>
  </HeadingPairs>
  <TitlesOfParts>
    <vt:vector size="43" baseType="lpstr">
      <vt:lpstr>&amp;quot</vt:lpstr>
      <vt:lpstr>Arial</vt:lpstr>
      <vt:lpstr>Bodoni Book</vt:lpstr>
      <vt:lpstr>BODONI POSTER COMPRESSED</vt:lpstr>
      <vt:lpstr>Calibri</vt:lpstr>
      <vt:lpstr>Calibri Light</vt:lpstr>
      <vt:lpstr>Franklin Gothic Book</vt:lpstr>
      <vt:lpstr>Franklin Gothic Demi</vt:lpstr>
      <vt:lpstr>ITC Franklin Gothic Book Compressed</vt:lpstr>
      <vt:lpstr>ITC Franklin Gothic Book Condensed</vt:lpstr>
      <vt:lpstr>ITC Franklin Gothic Demi Condensed</vt:lpstr>
      <vt:lpstr>ITC Franklin Gothic Demi Extra Compressed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 amanda</dc:creator>
  <cp:lastModifiedBy>han amanda</cp:lastModifiedBy>
  <cp:revision>10</cp:revision>
  <dcterms:created xsi:type="dcterms:W3CDTF">2018-08-08T02:29:42Z</dcterms:created>
  <dcterms:modified xsi:type="dcterms:W3CDTF">2018-08-08T22:19:44Z</dcterms:modified>
</cp:coreProperties>
</file>